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90" r:id="rId4"/>
    <p:sldId id="262" r:id="rId5"/>
    <p:sldId id="266" r:id="rId6"/>
    <p:sldId id="265" r:id="rId7"/>
    <p:sldId id="273" r:id="rId8"/>
    <p:sldId id="291" r:id="rId9"/>
    <p:sldId id="267" r:id="rId10"/>
    <p:sldId id="268" r:id="rId11"/>
    <p:sldId id="274" r:id="rId12"/>
    <p:sldId id="269" r:id="rId13"/>
    <p:sldId id="270" r:id="rId14"/>
    <p:sldId id="275" r:id="rId15"/>
    <p:sldId id="271" r:id="rId16"/>
    <p:sldId id="272" r:id="rId17"/>
    <p:sldId id="276" r:id="rId18"/>
    <p:sldId id="263" r:id="rId19"/>
    <p:sldId id="277" r:id="rId20"/>
    <p:sldId id="279" r:id="rId21"/>
    <p:sldId id="280" r:id="rId22"/>
    <p:sldId id="283" r:id="rId23"/>
    <p:sldId id="281" r:id="rId24"/>
    <p:sldId id="284" r:id="rId25"/>
    <p:sldId id="282" r:id="rId26"/>
    <p:sldId id="285" r:id="rId27"/>
    <p:sldId id="286" r:id="rId28"/>
    <p:sldId id="292" r:id="rId29"/>
    <p:sldId id="287" r:id="rId30"/>
    <p:sldId id="289" r:id="rId31"/>
    <p:sldId id="306" r:id="rId32"/>
    <p:sldId id="288" r:id="rId33"/>
    <p:sldId id="307" r:id="rId34"/>
    <p:sldId id="308" r:id="rId35"/>
    <p:sldId id="309" r:id="rId36"/>
    <p:sldId id="293" r:id="rId37"/>
    <p:sldId id="294" r:id="rId38"/>
    <p:sldId id="296" r:id="rId39"/>
    <p:sldId id="297" r:id="rId40"/>
    <p:sldId id="298" r:id="rId41"/>
    <p:sldId id="310" r:id="rId42"/>
    <p:sldId id="311" r:id="rId43"/>
    <p:sldId id="295" r:id="rId44"/>
    <p:sldId id="302" r:id="rId45"/>
    <p:sldId id="299" r:id="rId46"/>
    <p:sldId id="300" r:id="rId47"/>
    <p:sldId id="301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04C7-329B-4AC8-8640-992C09015249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EEFD3-E033-416B-ABEF-752D87DC1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2204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04C7-329B-4AC8-8640-992C09015249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EEFD3-E033-416B-ABEF-752D87DC1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4935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04C7-329B-4AC8-8640-992C09015249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EEFD3-E033-416B-ABEF-752D87DC1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8572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04C7-329B-4AC8-8640-992C09015249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EEFD3-E033-416B-ABEF-752D87DC1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6545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04C7-329B-4AC8-8640-992C09015249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EEFD3-E033-416B-ABEF-752D87DC1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4849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04C7-329B-4AC8-8640-992C09015249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EEFD3-E033-416B-ABEF-752D87DC1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055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04C7-329B-4AC8-8640-992C09015249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EEFD3-E033-416B-ABEF-752D87DC1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4191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04C7-329B-4AC8-8640-992C09015249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EEFD3-E033-416B-ABEF-752D87DC1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1128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04C7-329B-4AC8-8640-992C09015249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EEFD3-E033-416B-ABEF-752D87DC1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232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04C7-329B-4AC8-8640-992C09015249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EEFD3-E033-416B-ABEF-752D87DC1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15454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04C7-329B-4AC8-8640-992C09015249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EEFD3-E033-416B-ABEF-752D87DC1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6933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604C7-329B-4AC8-8640-992C09015249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EEFD3-E033-416B-ABEF-752D87DC1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9754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195736" y="1628800"/>
            <a:ext cx="4384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u="sng" dirty="0" smtClean="0"/>
              <a:t>Сабирање  преко  десетице</a:t>
            </a:r>
            <a:endParaRPr lang="sr-Latn-RS" sz="28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2350886" y="3114546"/>
            <a:ext cx="3956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Кад  је  збир  већи од  10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7738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1719972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+ 1 = 10 </a:t>
            </a:r>
            <a:endParaRPr lang="sr-Latn-R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162683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2634407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+ 2 = 11 </a:t>
            </a:r>
            <a:endParaRPr lang="sr-Latn-RS" sz="2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251736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5508104" y="2634406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6"/>
          <p:cNvSpPr txBox="1"/>
          <p:nvPr/>
        </p:nvSpPr>
        <p:spPr>
          <a:xfrm>
            <a:off x="1835696" y="3645024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+ 3 = 12 </a:t>
            </a:r>
            <a:endParaRPr lang="sr-Latn-RS" sz="2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74829" y="3618414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val 12"/>
          <p:cNvSpPr/>
          <p:nvPr/>
        </p:nvSpPr>
        <p:spPr>
          <a:xfrm>
            <a:off x="5579481" y="3746350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Oval 13"/>
          <p:cNvSpPr/>
          <p:nvPr/>
        </p:nvSpPr>
        <p:spPr>
          <a:xfrm>
            <a:off x="5804520" y="3746349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5" name="TextBox 14"/>
          <p:cNvSpPr txBox="1"/>
          <p:nvPr/>
        </p:nvSpPr>
        <p:spPr>
          <a:xfrm>
            <a:off x="395536" y="171997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1.</a:t>
            </a:r>
            <a:endParaRPr lang="sr-Latn-R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868144" y="2627919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+ 2= (9+1)+1 = 11 </a:t>
            </a:r>
            <a:endParaRPr lang="sr-Latn-R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23528" y="332656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Препиши и нацртај.</a:t>
            </a:r>
            <a:endParaRPr lang="sr-Latn-R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00727" y="545101"/>
            <a:ext cx="378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/>
              <a:t>Сабирање  преко  десетице</a:t>
            </a:r>
            <a:endParaRPr lang="sr-Latn-RS" sz="2400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3131840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23. 3. 2020.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314881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1719972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+ 1 = 10 </a:t>
            </a:r>
            <a:endParaRPr lang="sr-Latn-R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162683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2634407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+ 2 = 11 </a:t>
            </a:r>
            <a:endParaRPr lang="sr-Latn-RS" sz="2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251736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5508104" y="2634406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6"/>
          <p:cNvSpPr txBox="1"/>
          <p:nvPr/>
        </p:nvSpPr>
        <p:spPr>
          <a:xfrm>
            <a:off x="1835696" y="3645024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+ 3 = 12 </a:t>
            </a:r>
            <a:endParaRPr lang="sr-Latn-RS" sz="2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74829" y="3618414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val 12"/>
          <p:cNvSpPr/>
          <p:nvPr/>
        </p:nvSpPr>
        <p:spPr>
          <a:xfrm>
            <a:off x="5579481" y="3746350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Oval 13"/>
          <p:cNvSpPr/>
          <p:nvPr/>
        </p:nvSpPr>
        <p:spPr>
          <a:xfrm>
            <a:off x="5804520" y="3746349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5" name="TextBox 14"/>
          <p:cNvSpPr txBox="1"/>
          <p:nvPr/>
        </p:nvSpPr>
        <p:spPr>
          <a:xfrm>
            <a:off x="395536" y="171997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1.</a:t>
            </a:r>
            <a:endParaRPr lang="sr-Latn-R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953968" y="3690725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+ 3= (9+1)+2 = 12 </a:t>
            </a:r>
            <a:endParaRPr lang="sr-Latn-R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868144" y="2627919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+ 2= (9+1)+1 = 11 </a:t>
            </a:r>
            <a:endParaRPr lang="sr-Latn-R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8" y="332656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Препиши и нацртај.</a:t>
            </a:r>
            <a:endParaRPr lang="sr-Latn-R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00727" y="545101"/>
            <a:ext cx="378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/>
              <a:t>Сабирање  преко  десетице</a:t>
            </a:r>
            <a:endParaRPr lang="sr-Latn-RS" sz="2400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3131840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23. 3. 2020.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93268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1719972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+ 1 = 10 </a:t>
            </a:r>
            <a:endParaRPr lang="sr-Latn-R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162683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2634407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+ 2 = 11 </a:t>
            </a:r>
            <a:endParaRPr lang="sr-Latn-RS" sz="2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251736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5508104" y="2634406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6"/>
          <p:cNvSpPr txBox="1"/>
          <p:nvPr/>
        </p:nvSpPr>
        <p:spPr>
          <a:xfrm>
            <a:off x="1835696" y="3645024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+ 3 = 12 </a:t>
            </a:r>
            <a:endParaRPr lang="sr-Latn-RS" sz="2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74829" y="3618414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val 12"/>
          <p:cNvSpPr/>
          <p:nvPr/>
        </p:nvSpPr>
        <p:spPr>
          <a:xfrm>
            <a:off x="5579481" y="3746350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Oval 13"/>
          <p:cNvSpPr/>
          <p:nvPr/>
        </p:nvSpPr>
        <p:spPr>
          <a:xfrm>
            <a:off x="5804520" y="3746349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TextBox 10"/>
          <p:cNvSpPr txBox="1"/>
          <p:nvPr/>
        </p:nvSpPr>
        <p:spPr>
          <a:xfrm>
            <a:off x="1835696" y="4725144"/>
            <a:ext cx="1154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+ 4 =</a:t>
            </a:r>
            <a:endParaRPr lang="sr-Latn-RS" sz="28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55" t="16344" r="40556" b="71065"/>
          <a:stretch>
            <a:fillRect/>
          </a:stretch>
        </p:blipFill>
        <p:spPr bwMode="auto">
          <a:xfrm>
            <a:off x="4189062" y="4608646"/>
            <a:ext cx="1296144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95536" y="171997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1.</a:t>
            </a:r>
            <a:endParaRPr lang="sr-Latn-R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68144" y="2627919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+ 2= (9+1)+1 = 11 </a:t>
            </a:r>
            <a:endParaRPr lang="sr-Latn-R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953968" y="3690725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+ 3= (9+1)+2 = 12 </a:t>
            </a:r>
            <a:endParaRPr lang="sr-Latn-R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323528" y="332656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Препиши и нацртај.</a:t>
            </a:r>
            <a:endParaRPr lang="sr-Latn-R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00727" y="545101"/>
            <a:ext cx="378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/>
              <a:t>Сабирање  преко  десетице</a:t>
            </a:r>
            <a:endParaRPr lang="sr-Latn-RS" sz="2400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3131840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23. 3. 2020.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41888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1719972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+ 1 = 10 </a:t>
            </a:r>
            <a:endParaRPr lang="sr-Latn-R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162683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2634407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+ 2 = 11 </a:t>
            </a:r>
            <a:endParaRPr lang="sr-Latn-RS" sz="2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251736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5508104" y="2634406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6"/>
          <p:cNvSpPr txBox="1"/>
          <p:nvPr/>
        </p:nvSpPr>
        <p:spPr>
          <a:xfrm>
            <a:off x="1835696" y="3645024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+ 3 = 12 </a:t>
            </a:r>
            <a:endParaRPr lang="sr-Latn-RS" sz="2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74829" y="3618414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val 12"/>
          <p:cNvSpPr/>
          <p:nvPr/>
        </p:nvSpPr>
        <p:spPr>
          <a:xfrm>
            <a:off x="5579481" y="3746350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Oval 13"/>
          <p:cNvSpPr/>
          <p:nvPr/>
        </p:nvSpPr>
        <p:spPr>
          <a:xfrm>
            <a:off x="5804520" y="3746349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TextBox 10"/>
          <p:cNvSpPr txBox="1"/>
          <p:nvPr/>
        </p:nvSpPr>
        <p:spPr>
          <a:xfrm>
            <a:off x="1835696" y="4725144"/>
            <a:ext cx="1601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+ 4 = 13</a:t>
            </a:r>
            <a:endParaRPr lang="sr-Latn-RS" sz="2800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89062" y="4580522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Oval 21"/>
          <p:cNvSpPr/>
          <p:nvPr/>
        </p:nvSpPr>
        <p:spPr>
          <a:xfrm>
            <a:off x="5587865" y="4651883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3" name="Oval 22"/>
          <p:cNvSpPr/>
          <p:nvPr/>
        </p:nvSpPr>
        <p:spPr>
          <a:xfrm>
            <a:off x="5814888" y="4653782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Oval 23"/>
          <p:cNvSpPr/>
          <p:nvPr/>
        </p:nvSpPr>
        <p:spPr>
          <a:xfrm>
            <a:off x="6012160" y="4651882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5" name="TextBox 24"/>
          <p:cNvSpPr txBox="1"/>
          <p:nvPr/>
        </p:nvSpPr>
        <p:spPr>
          <a:xfrm>
            <a:off x="395536" y="171997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1.</a:t>
            </a:r>
            <a:endParaRPr lang="sr-Latn-R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868144" y="2627919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+ 2= (9+1)+1 = 11 </a:t>
            </a:r>
            <a:endParaRPr lang="sr-Latn-R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5953968" y="3690725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+ 3= (9+1)+2 = 12 </a:t>
            </a:r>
            <a:endParaRPr lang="sr-Latn-R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323528" y="332656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Препиши и нацртај.</a:t>
            </a:r>
            <a:endParaRPr lang="sr-Latn-R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00727" y="545101"/>
            <a:ext cx="378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/>
              <a:t>Сабирање  преко  десетице</a:t>
            </a:r>
            <a:endParaRPr lang="sr-Latn-RS" sz="2400" u="sng" dirty="0"/>
          </a:p>
        </p:txBody>
      </p:sp>
      <p:sp>
        <p:nvSpPr>
          <p:cNvPr id="28" name="TextBox 27"/>
          <p:cNvSpPr txBox="1"/>
          <p:nvPr/>
        </p:nvSpPr>
        <p:spPr>
          <a:xfrm>
            <a:off x="3131840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23. 3. 2020.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320746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1719972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+ 1 = 10 </a:t>
            </a:r>
            <a:endParaRPr lang="sr-Latn-R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162683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2634407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+ 2 = 11 </a:t>
            </a:r>
            <a:endParaRPr lang="sr-Latn-RS" sz="2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251736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5508104" y="2634406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6"/>
          <p:cNvSpPr txBox="1"/>
          <p:nvPr/>
        </p:nvSpPr>
        <p:spPr>
          <a:xfrm>
            <a:off x="1835696" y="3645024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+ 3 = 12 </a:t>
            </a:r>
            <a:endParaRPr lang="sr-Latn-RS" sz="2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74829" y="3618414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val 12"/>
          <p:cNvSpPr/>
          <p:nvPr/>
        </p:nvSpPr>
        <p:spPr>
          <a:xfrm>
            <a:off x="5579481" y="3746350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Oval 13"/>
          <p:cNvSpPr/>
          <p:nvPr/>
        </p:nvSpPr>
        <p:spPr>
          <a:xfrm>
            <a:off x="5804520" y="3746349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TextBox 10"/>
          <p:cNvSpPr txBox="1"/>
          <p:nvPr/>
        </p:nvSpPr>
        <p:spPr>
          <a:xfrm>
            <a:off x="1835696" y="4725144"/>
            <a:ext cx="1601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+ 4 = 13</a:t>
            </a:r>
            <a:endParaRPr lang="sr-Latn-RS" sz="2800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89062" y="4580522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Oval 21"/>
          <p:cNvSpPr/>
          <p:nvPr/>
        </p:nvSpPr>
        <p:spPr>
          <a:xfrm>
            <a:off x="5587865" y="4651883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3" name="Oval 22"/>
          <p:cNvSpPr/>
          <p:nvPr/>
        </p:nvSpPr>
        <p:spPr>
          <a:xfrm>
            <a:off x="5814888" y="4653782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Oval 23"/>
          <p:cNvSpPr/>
          <p:nvPr/>
        </p:nvSpPr>
        <p:spPr>
          <a:xfrm>
            <a:off x="6012160" y="4651882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5" name="TextBox 24"/>
          <p:cNvSpPr txBox="1"/>
          <p:nvPr/>
        </p:nvSpPr>
        <p:spPr>
          <a:xfrm>
            <a:off x="395536" y="171997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1.</a:t>
            </a:r>
            <a:endParaRPr lang="sr-Latn-R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868144" y="2627919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+ 2= (9+1)+1 = 11 </a:t>
            </a:r>
            <a:endParaRPr lang="sr-Latn-R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5953968" y="3690725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+ 3= (9+1)+2 = 12 </a:t>
            </a:r>
            <a:endParaRPr lang="sr-Latn-R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156177" y="4710073"/>
            <a:ext cx="2987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9 + 4= (9+1)+3 = 13 </a:t>
            </a:r>
            <a:endParaRPr lang="sr-Latn-R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23528" y="332656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Препиши и нацртај.</a:t>
            </a:r>
            <a:endParaRPr lang="sr-Latn-RS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00727" y="545101"/>
            <a:ext cx="378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/>
              <a:t>Сабирање  преко  десетице</a:t>
            </a:r>
            <a:endParaRPr lang="sr-Latn-RS" sz="2400" u="sng" dirty="0"/>
          </a:p>
        </p:txBody>
      </p:sp>
      <p:sp>
        <p:nvSpPr>
          <p:cNvPr id="29" name="TextBox 28"/>
          <p:cNvSpPr txBox="1"/>
          <p:nvPr/>
        </p:nvSpPr>
        <p:spPr>
          <a:xfrm>
            <a:off x="3131840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23. 3. 2020.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364275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1719972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+ 1 = 10 </a:t>
            </a:r>
            <a:endParaRPr lang="sr-Latn-R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162683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2634407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+ 2 = 11 </a:t>
            </a:r>
            <a:endParaRPr lang="sr-Latn-RS" sz="2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251736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5508104" y="2634406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6"/>
          <p:cNvSpPr txBox="1"/>
          <p:nvPr/>
        </p:nvSpPr>
        <p:spPr>
          <a:xfrm>
            <a:off x="1835696" y="3645024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+ 3 = 12 </a:t>
            </a:r>
            <a:endParaRPr lang="sr-Latn-RS" sz="2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74829" y="3618414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val 12"/>
          <p:cNvSpPr/>
          <p:nvPr/>
        </p:nvSpPr>
        <p:spPr>
          <a:xfrm>
            <a:off x="5579481" y="3746350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Oval 13"/>
          <p:cNvSpPr/>
          <p:nvPr/>
        </p:nvSpPr>
        <p:spPr>
          <a:xfrm>
            <a:off x="5804520" y="3746349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TextBox 10"/>
          <p:cNvSpPr txBox="1"/>
          <p:nvPr/>
        </p:nvSpPr>
        <p:spPr>
          <a:xfrm>
            <a:off x="1835696" y="4725144"/>
            <a:ext cx="1601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+ 4 = 13</a:t>
            </a:r>
            <a:endParaRPr lang="sr-Latn-RS" sz="2800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89062" y="4580522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Oval 21"/>
          <p:cNvSpPr/>
          <p:nvPr/>
        </p:nvSpPr>
        <p:spPr>
          <a:xfrm>
            <a:off x="5587865" y="4651883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3" name="Oval 22"/>
          <p:cNvSpPr/>
          <p:nvPr/>
        </p:nvSpPr>
        <p:spPr>
          <a:xfrm>
            <a:off x="5814888" y="4653782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Oval 23"/>
          <p:cNvSpPr/>
          <p:nvPr/>
        </p:nvSpPr>
        <p:spPr>
          <a:xfrm>
            <a:off x="6012160" y="4651882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6" name="TextBox 15"/>
          <p:cNvSpPr txBox="1"/>
          <p:nvPr/>
        </p:nvSpPr>
        <p:spPr>
          <a:xfrm>
            <a:off x="1889531" y="5805264"/>
            <a:ext cx="1236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+ 5 = </a:t>
            </a:r>
            <a:endParaRPr lang="sr-Latn-RS" sz="2800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55" t="16344" r="40556" b="71065"/>
          <a:stretch>
            <a:fillRect/>
          </a:stretch>
        </p:blipFill>
        <p:spPr bwMode="auto">
          <a:xfrm>
            <a:off x="4153903" y="5703130"/>
            <a:ext cx="1296144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95536" y="171997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1.</a:t>
            </a:r>
            <a:endParaRPr lang="sr-Latn-R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868144" y="2627919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+ 2= (9+1)+1 = 11 </a:t>
            </a:r>
            <a:endParaRPr lang="sr-Latn-R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953968" y="3690725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+ 3= (9+1)+2 = 12 </a:t>
            </a:r>
            <a:endParaRPr lang="sr-Latn-R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6156177" y="4710073"/>
            <a:ext cx="2987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9 + 4= (9+1)+3 = 13 </a:t>
            </a:r>
            <a:endParaRPr lang="sr-Latn-R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323528" y="332656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Препиши и нацртај.</a:t>
            </a:r>
            <a:endParaRPr lang="sr-Latn-RS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00727" y="545101"/>
            <a:ext cx="378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/>
              <a:t>Сабирање  преко  десетице</a:t>
            </a:r>
            <a:endParaRPr lang="sr-Latn-RS" sz="2400" u="sng" dirty="0"/>
          </a:p>
        </p:txBody>
      </p:sp>
      <p:sp>
        <p:nvSpPr>
          <p:cNvPr id="28" name="TextBox 27"/>
          <p:cNvSpPr txBox="1"/>
          <p:nvPr/>
        </p:nvSpPr>
        <p:spPr>
          <a:xfrm>
            <a:off x="3131840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23. 3. 2020.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96407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1719972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+ 1 = 10 </a:t>
            </a:r>
            <a:endParaRPr lang="sr-Latn-R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162683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2634407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+ 2 = 11 </a:t>
            </a:r>
            <a:endParaRPr lang="sr-Latn-RS" sz="2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251736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5508104" y="2634406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6"/>
          <p:cNvSpPr txBox="1"/>
          <p:nvPr/>
        </p:nvSpPr>
        <p:spPr>
          <a:xfrm>
            <a:off x="1835696" y="3645024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+ 3 = 12 </a:t>
            </a:r>
            <a:endParaRPr lang="sr-Latn-RS" sz="2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74829" y="3618414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val 12"/>
          <p:cNvSpPr/>
          <p:nvPr/>
        </p:nvSpPr>
        <p:spPr>
          <a:xfrm>
            <a:off x="5579481" y="3746350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Oval 13"/>
          <p:cNvSpPr/>
          <p:nvPr/>
        </p:nvSpPr>
        <p:spPr>
          <a:xfrm>
            <a:off x="5804520" y="3746349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TextBox 10"/>
          <p:cNvSpPr txBox="1"/>
          <p:nvPr/>
        </p:nvSpPr>
        <p:spPr>
          <a:xfrm>
            <a:off x="1835696" y="4725144"/>
            <a:ext cx="1601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+ 4 = 13</a:t>
            </a:r>
            <a:endParaRPr lang="sr-Latn-RS" sz="2800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89062" y="4580522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Oval 21"/>
          <p:cNvSpPr/>
          <p:nvPr/>
        </p:nvSpPr>
        <p:spPr>
          <a:xfrm>
            <a:off x="5587865" y="4651883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3" name="Oval 22"/>
          <p:cNvSpPr/>
          <p:nvPr/>
        </p:nvSpPr>
        <p:spPr>
          <a:xfrm>
            <a:off x="5814888" y="4653782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Oval 23"/>
          <p:cNvSpPr/>
          <p:nvPr/>
        </p:nvSpPr>
        <p:spPr>
          <a:xfrm>
            <a:off x="6012160" y="4651882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6" name="TextBox 15"/>
          <p:cNvSpPr txBox="1"/>
          <p:nvPr/>
        </p:nvSpPr>
        <p:spPr>
          <a:xfrm>
            <a:off x="1889531" y="5805264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+ 5 = 14 </a:t>
            </a:r>
            <a:endParaRPr lang="sr-Latn-RS" sz="2800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74829" y="5660642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Oval 19"/>
          <p:cNvSpPr/>
          <p:nvPr/>
        </p:nvSpPr>
        <p:spPr>
          <a:xfrm>
            <a:off x="5587865" y="5732003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5" name="Oval 24"/>
          <p:cNvSpPr/>
          <p:nvPr/>
        </p:nvSpPr>
        <p:spPr>
          <a:xfrm>
            <a:off x="5814888" y="5732003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6" name="Oval 25"/>
          <p:cNvSpPr/>
          <p:nvPr/>
        </p:nvSpPr>
        <p:spPr>
          <a:xfrm>
            <a:off x="6054509" y="5732003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7" name="Oval 26"/>
          <p:cNvSpPr/>
          <p:nvPr/>
        </p:nvSpPr>
        <p:spPr>
          <a:xfrm>
            <a:off x="6286106" y="5732003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" name="TextBox 1"/>
          <p:cNvSpPr txBox="1"/>
          <p:nvPr/>
        </p:nvSpPr>
        <p:spPr>
          <a:xfrm>
            <a:off x="323528" y="332656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Препиши и нацртај.</a:t>
            </a:r>
            <a:endParaRPr lang="sr-Latn-R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71997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1.</a:t>
            </a:r>
            <a:endParaRPr lang="sr-Latn-R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868144" y="2627919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+ 2= (9+1)+1 = 11 </a:t>
            </a:r>
            <a:endParaRPr lang="sr-Latn-R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5953968" y="3690725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+ 3= (9+1)+2 = 12 </a:t>
            </a:r>
            <a:endParaRPr lang="sr-Latn-R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6156177" y="4710073"/>
            <a:ext cx="2987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9 + 4= (9+1)+3 = 13 </a:t>
            </a:r>
            <a:endParaRPr lang="sr-Latn-R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2500727" y="545101"/>
            <a:ext cx="378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/>
              <a:t>Сабирање  преко  десетице</a:t>
            </a:r>
            <a:endParaRPr lang="sr-Latn-RS" sz="2400" u="sng" dirty="0"/>
          </a:p>
        </p:txBody>
      </p:sp>
      <p:sp>
        <p:nvSpPr>
          <p:cNvPr id="32" name="TextBox 31"/>
          <p:cNvSpPr txBox="1"/>
          <p:nvPr/>
        </p:nvSpPr>
        <p:spPr>
          <a:xfrm>
            <a:off x="3131840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23. 3. 2020.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51533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1719972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+ 1 = 10 </a:t>
            </a:r>
            <a:endParaRPr lang="sr-Latn-R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162683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2634407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+ 2 = 11 </a:t>
            </a:r>
            <a:endParaRPr lang="sr-Latn-RS" sz="2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251736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5508104" y="2634406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6"/>
          <p:cNvSpPr txBox="1"/>
          <p:nvPr/>
        </p:nvSpPr>
        <p:spPr>
          <a:xfrm>
            <a:off x="1835696" y="3645024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+ 3 = 12 </a:t>
            </a:r>
            <a:endParaRPr lang="sr-Latn-RS" sz="2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74829" y="3618414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val 12"/>
          <p:cNvSpPr/>
          <p:nvPr/>
        </p:nvSpPr>
        <p:spPr>
          <a:xfrm>
            <a:off x="5579481" y="3746350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Oval 13"/>
          <p:cNvSpPr/>
          <p:nvPr/>
        </p:nvSpPr>
        <p:spPr>
          <a:xfrm>
            <a:off x="5804520" y="3746349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TextBox 10"/>
          <p:cNvSpPr txBox="1"/>
          <p:nvPr/>
        </p:nvSpPr>
        <p:spPr>
          <a:xfrm>
            <a:off x="1835696" y="4725144"/>
            <a:ext cx="1601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+ 4 = 13</a:t>
            </a:r>
            <a:endParaRPr lang="sr-Latn-RS" sz="2800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89062" y="4580522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Oval 21"/>
          <p:cNvSpPr/>
          <p:nvPr/>
        </p:nvSpPr>
        <p:spPr>
          <a:xfrm>
            <a:off x="5587865" y="4651883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3" name="Oval 22"/>
          <p:cNvSpPr/>
          <p:nvPr/>
        </p:nvSpPr>
        <p:spPr>
          <a:xfrm>
            <a:off x="5814888" y="4653782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Oval 23"/>
          <p:cNvSpPr/>
          <p:nvPr/>
        </p:nvSpPr>
        <p:spPr>
          <a:xfrm>
            <a:off x="6012160" y="4651882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6" name="TextBox 15"/>
          <p:cNvSpPr txBox="1"/>
          <p:nvPr/>
        </p:nvSpPr>
        <p:spPr>
          <a:xfrm>
            <a:off x="1889531" y="5805264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+ 5 = 14 </a:t>
            </a:r>
            <a:endParaRPr lang="sr-Latn-RS" sz="2800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74829" y="5660642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Oval 19"/>
          <p:cNvSpPr/>
          <p:nvPr/>
        </p:nvSpPr>
        <p:spPr>
          <a:xfrm>
            <a:off x="5587865" y="5732003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5" name="Oval 24"/>
          <p:cNvSpPr/>
          <p:nvPr/>
        </p:nvSpPr>
        <p:spPr>
          <a:xfrm>
            <a:off x="5814888" y="5732003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6" name="Oval 25"/>
          <p:cNvSpPr/>
          <p:nvPr/>
        </p:nvSpPr>
        <p:spPr>
          <a:xfrm>
            <a:off x="6054509" y="5732003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7" name="Oval 26"/>
          <p:cNvSpPr/>
          <p:nvPr/>
        </p:nvSpPr>
        <p:spPr>
          <a:xfrm>
            <a:off x="6286106" y="5732003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" name="TextBox 1"/>
          <p:cNvSpPr txBox="1"/>
          <p:nvPr/>
        </p:nvSpPr>
        <p:spPr>
          <a:xfrm>
            <a:off x="323528" y="332656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Препиши и нацртај.</a:t>
            </a:r>
            <a:endParaRPr lang="sr-Latn-R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71997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1.</a:t>
            </a:r>
            <a:endParaRPr lang="sr-Latn-R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868144" y="2627919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+ 2= (9+1)+1 = 11 </a:t>
            </a:r>
            <a:endParaRPr lang="sr-Latn-R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5953968" y="3690725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+ 3= (9+1)+2 = 12 </a:t>
            </a:r>
            <a:endParaRPr lang="sr-Latn-R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6156177" y="4710073"/>
            <a:ext cx="2987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9 + 4= (9+1)+3 = 13 </a:t>
            </a:r>
            <a:endParaRPr lang="sr-Latn-R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6165600" y="5878524"/>
            <a:ext cx="2987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9 + 5= (9+1)+4 = 14 </a:t>
            </a:r>
            <a:endParaRPr lang="sr-Latn-R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2500727" y="545101"/>
            <a:ext cx="378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/>
              <a:t>Сабирање  преко  десетице</a:t>
            </a:r>
            <a:endParaRPr lang="sr-Latn-RS" sz="2400" u="sng" dirty="0"/>
          </a:p>
        </p:txBody>
      </p:sp>
      <p:sp>
        <p:nvSpPr>
          <p:cNvPr id="33" name="TextBox 32"/>
          <p:cNvSpPr txBox="1"/>
          <p:nvPr/>
        </p:nvSpPr>
        <p:spPr>
          <a:xfrm>
            <a:off x="3131840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23. 3. 2020.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336447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58" y="25571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2.</a:t>
            </a:r>
            <a:endParaRPr lang="sr-Latn-R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659758"/>
            <a:ext cx="1317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/>
              <a:t>8</a:t>
            </a:r>
            <a:r>
              <a:rPr lang="sr-Cyrl-RS" sz="2800" dirty="0" smtClean="0"/>
              <a:t> + </a:t>
            </a:r>
            <a:r>
              <a:rPr lang="sr-Latn-RS" sz="2800" dirty="0" smtClean="0"/>
              <a:t>3</a:t>
            </a:r>
            <a:r>
              <a:rPr lang="sr-Cyrl-RS" sz="2800" dirty="0" smtClean="0"/>
              <a:t> =  </a:t>
            </a:r>
            <a:endParaRPr lang="sr-Latn-R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52" t="16409" r="40477" b="71951"/>
          <a:stretch/>
        </p:blipFill>
        <p:spPr bwMode="auto">
          <a:xfrm>
            <a:off x="598387" y="593538"/>
            <a:ext cx="1607839" cy="755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679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58" y="25571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2.</a:t>
            </a:r>
            <a:endParaRPr lang="sr-Latn-R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659758"/>
            <a:ext cx="1154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/>
              <a:t>8</a:t>
            </a:r>
            <a:r>
              <a:rPr lang="sr-Cyrl-RS" sz="2800" dirty="0" smtClean="0"/>
              <a:t> + </a:t>
            </a:r>
            <a:r>
              <a:rPr lang="sr-Latn-RS" sz="2800" dirty="0" smtClean="0"/>
              <a:t>3</a:t>
            </a:r>
            <a:r>
              <a:rPr lang="sr-Cyrl-RS" sz="2800" dirty="0" smtClean="0"/>
              <a:t> =</a:t>
            </a:r>
            <a:endParaRPr lang="sr-Latn-R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18" t="16197" r="40793" b="72374"/>
          <a:stretch/>
        </p:blipFill>
        <p:spPr bwMode="auto">
          <a:xfrm>
            <a:off x="539551" y="589208"/>
            <a:ext cx="1666675" cy="75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2314239" y="782745"/>
            <a:ext cx="216024" cy="17949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2416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23. 3. 2020.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00727" y="545101"/>
            <a:ext cx="378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/>
              <a:t>Сабирање  преко  десетице</a:t>
            </a:r>
            <a:endParaRPr lang="sr-Latn-RS" sz="2400" u="sng" dirty="0"/>
          </a:p>
        </p:txBody>
      </p:sp>
    </p:spTree>
    <p:extLst>
      <p:ext uri="{BB962C8B-B14F-4D97-AF65-F5344CB8AC3E}">
        <p14:creationId xmlns:p14="http://schemas.microsoft.com/office/powerpoint/2010/main" val="291143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58" y="25571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2.</a:t>
            </a:r>
            <a:endParaRPr lang="sr-Latn-R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659758"/>
            <a:ext cx="2786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/>
              <a:t>8</a:t>
            </a:r>
            <a:r>
              <a:rPr lang="sr-Cyrl-RS" sz="2800" dirty="0" smtClean="0"/>
              <a:t> + </a:t>
            </a:r>
            <a:r>
              <a:rPr lang="sr-Latn-RS" sz="2800" dirty="0" smtClean="0"/>
              <a:t>3</a:t>
            </a:r>
            <a:r>
              <a:rPr lang="sr-Cyrl-RS" sz="2800" dirty="0" smtClean="0"/>
              <a:t> =</a:t>
            </a:r>
            <a:r>
              <a:rPr lang="sr-Latn-RS" sz="2800" dirty="0" smtClean="0"/>
              <a:t> (8+2)+1 =</a:t>
            </a:r>
            <a:r>
              <a:rPr lang="sr-Cyrl-RS" sz="2800" dirty="0" smtClean="0"/>
              <a:t>  </a:t>
            </a:r>
            <a:endParaRPr lang="sr-Latn-R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18" t="16197" r="40793" b="72374"/>
          <a:stretch/>
        </p:blipFill>
        <p:spPr bwMode="auto">
          <a:xfrm>
            <a:off x="539551" y="589208"/>
            <a:ext cx="1666675" cy="75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2314239" y="782745"/>
            <a:ext cx="216024" cy="17949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973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58" y="25571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2.</a:t>
            </a:r>
            <a:endParaRPr lang="sr-Latn-R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659758"/>
            <a:ext cx="4102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/>
              <a:t>8</a:t>
            </a:r>
            <a:r>
              <a:rPr lang="sr-Cyrl-RS" sz="2800" dirty="0" smtClean="0"/>
              <a:t> + </a:t>
            </a:r>
            <a:r>
              <a:rPr lang="sr-Latn-RS" sz="2800" dirty="0" smtClean="0"/>
              <a:t>3</a:t>
            </a:r>
            <a:r>
              <a:rPr lang="sr-Cyrl-RS" sz="2800" dirty="0" smtClean="0"/>
              <a:t> =</a:t>
            </a:r>
            <a:r>
              <a:rPr lang="sr-Latn-RS" sz="2800" dirty="0" smtClean="0"/>
              <a:t> (8+2)+1 = 10 + 1 = </a:t>
            </a:r>
            <a:r>
              <a:rPr lang="sr-Cyrl-RS" sz="2800" dirty="0" smtClean="0"/>
              <a:t>  </a:t>
            </a:r>
            <a:endParaRPr lang="sr-Latn-R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18" t="16197" r="40793" b="72374"/>
          <a:stretch/>
        </p:blipFill>
        <p:spPr bwMode="auto">
          <a:xfrm>
            <a:off x="539551" y="589208"/>
            <a:ext cx="1666675" cy="75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2314239" y="782745"/>
            <a:ext cx="216024" cy="17949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9096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58" y="25571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2.</a:t>
            </a:r>
            <a:endParaRPr lang="sr-Latn-R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659758"/>
            <a:ext cx="4467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/>
              <a:t>8</a:t>
            </a:r>
            <a:r>
              <a:rPr lang="sr-Cyrl-RS" sz="2800" dirty="0" smtClean="0"/>
              <a:t> + </a:t>
            </a:r>
            <a:r>
              <a:rPr lang="sr-Latn-RS" sz="2800" dirty="0" smtClean="0"/>
              <a:t>3</a:t>
            </a:r>
            <a:r>
              <a:rPr lang="sr-Cyrl-RS" sz="2800" dirty="0" smtClean="0"/>
              <a:t> =</a:t>
            </a:r>
            <a:r>
              <a:rPr lang="sr-Latn-RS" sz="2800" dirty="0" smtClean="0"/>
              <a:t> (8+2)+1 = 10 + 1 = </a:t>
            </a:r>
            <a:r>
              <a:rPr lang="sr-Cyrl-RS" sz="2800" dirty="0" smtClean="0"/>
              <a:t>11  </a:t>
            </a:r>
            <a:endParaRPr lang="sr-Latn-R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18" t="16197" r="40793" b="72374"/>
          <a:stretch/>
        </p:blipFill>
        <p:spPr bwMode="auto">
          <a:xfrm>
            <a:off x="539551" y="589208"/>
            <a:ext cx="1666675" cy="75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2314239" y="782745"/>
            <a:ext cx="216024" cy="17949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2521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58" y="25571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2.</a:t>
            </a:r>
            <a:endParaRPr lang="sr-Latn-R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659758"/>
            <a:ext cx="4549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/>
              <a:t>8</a:t>
            </a:r>
            <a:r>
              <a:rPr lang="sr-Cyrl-RS" sz="2800" dirty="0" smtClean="0"/>
              <a:t> + </a:t>
            </a:r>
            <a:r>
              <a:rPr lang="sr-Latn-RS" sz="2800" dirty="0" smtClean="0"/>
              <a:t>3</a:t>
            </a:r>
            <a:r>
              <a:rPr lang="sr-Cyrl-RS" sz="2800" dirty="0" smtClean="0"/>
              <a:t> =</a:t>
            </a:r>
            <a:r>
              <a:rPr lang="sr-Latn-RS" sz="2800" dirty="0" smtClean="0"/>
              <a:t> (8+2)+1 = 10 + 1 = 11 </a:t>
            </a:r>
            <a:r>
              <a:rPr lang="sr-Cyrl-RS" sz="2800" dirty="0" smtClean="0"/>
              <a:t>  </a:t>
            </a:r>
            <a:endParaRPr lang="sr-Latn-R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18" t="16197" r="40793" b="72374"/>
          <a:stretch/>
        </p:blipFill>
        <p:spPr bwMode="auto">
          <a:xfrm>
            <a:off x="539551" y="589208"/>
            <a:ext cx="1666675" cy="75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2314239" y="782745"/>
            <a:ext cx="216024" cy="17949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TextBox 7"/>
          <p:cNvSpPr txBox="1"/>
          <p:nvPr/>
        </p:nvSpPr>
        <p:spPr>
          <a:xfrm>
            <a:off x="3275856" y="1268760"/>
            <a:ext cx="1154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/>
              <a:t>8</a:t>
            </a:r>
            <a:r>
              <a:rPr lang="sr-Cyrl-RS" sz="2800" dirty="0" smtClean="0"/>
              <a:t> + </a:t>
            </a:r>
            <a:r>
              <a:rPr lang="sr-Latn-RS" sz="2800" dirty="0" smtClean="0"/>
              <a:t>5</a:t>
            </a:r>
            <a:r>
              <a:rPr lang="sr-Cyrl-RS" sz="2800" dirty="0" smtClean="0"/>
              <a:t> =</a:t>
            </a:r>
            <a:endParaRPr lang="sr-Latn-R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275856" y="1805960"/>
            <a:ext cx="1154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/>
              <a:t>8</a:t>
            </a:r>
            <a:r>
              <a:rPr lang="sr-Cyrl-RS" sz="2800" dirty="0" smtClean="0"/>
              <a:t> + </a:t>
            </a:r>
            <a:r>
              <a:rPr lang="sr-Latn-RS" sz="2800" dirty="0" smtClean="0"/>
              <a:t>7</a:t>
            </a:r>
            <a:r>
              <a:rPr lang="sr-Cyrl-RS" sz="2800" dirty="0" smtClean="0"/>
              <a:t> =</a:t>
            </a:r>
            <a:endParaRPr lang="sr-Latn-R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279800" y="2382997"/>
            <a:ext cx="1154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/>
              <a:t>8</a:t>
            </a:r>
            <a:r>
              <a:rPr lang="sr-Cyrl-RS" sz="2800" dirty="0" smtClean="0"/>
              <a:t> + </a:t>
            </a:r>
            <a:r>
              <a:rPr lang="sr-Latn-RS" sz="2800" dirty="0" smtClean="0"/>
              <a:t>4</a:t>
            </a:r>
            <a:r>
              <a:rPr lang="sr-Cyrl-RS" sz="2800" dirty="0" smtClean="0"/>
              <a:t> =</a:t>
            </a:r>
            <a:endParaRPr lang="sr-Latn-R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279800" y="2996952"/>
            <a:ext cx="1154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/>
              <a:t>8</a:t>
            </a:r>
            <a:r>
              <a:rPr lang="sr-Cyrl-RS" sz="2800" dirty="0" smtClean="0"/>
              <a:t> + </a:t>
            </a:r>
            <a:r>
              <a:rPr lang="sr-Latn-RS" sz="2800" dirty="0" smtClean="0"/>
              <a:t>6</a:t>
            </a:r>
            <a:r>
              <a:rPr lang="sr-Cyrl-RS" sz="2800" dirty="0" smtClean="0"/>
              <a:t> =</a:t>
            </a:r>
            <a:endParaRPr lang="sr-Latn-R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899592" y="19463"/>
            <a:ext cx="351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Израчунај  као у првом примеру.</a:t>
            </a:r>
            <a:endParaRPr lang="sr-Latn-R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94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58" y="25571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2.</a:t>
            </a:r>
            <a:endParaRPr lang="sr-Latn-R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659758"/>
            <a:ext cx="4549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/>
              <a:t>8</a:t>
            </a:r>
            <a:r>
              <a:rPr lang="sr-Cyrl-RS" sz="2800" dirty="0" smtClean="0"/>
              <a:t> + </a:t>
            </a:r>
            <a:r>
              <a:rPr lang="sr-Latn-RS" sz="2800" dirty="0" smtClean="0"/>
              <a:t>3</a:t>
            </a:r>
            <a:r>
              <a:rPr lang="sr-Cyrl-RS" sz="2800" dirty="0" smtClean="0"/>
              <a:t> =</a:t>
            </a:r>
            <a:r>
              <a:rPr lang="sr-Latn-RS" sz="2800" dirty="0" smtClean="0"/>
              <a:t> (8+2)+1 = 10 + 1 = 11 </a:t>
            </a:r>
            <a:r>
              <a:rPr lang="sr-Cyrl-RS" sz="2800" dirty="0" smtClean="0"/>
              <a:t>  </a:t>
            </a:r>
            <a:endParaRPr lang="sr-Latn-R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18" t="16197" r="40793" b="72374"/>
          <a:stretch/>
        </p:blipFill>
        <p:spPr bwMode="auto">
          <a:xfrm>
            <a:off x="539551" y="589208"/>
            <a:ext cx="1666675" cy="75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2314239" y="782745"/>
            <a:ext cx="216024" cy="17949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TextBox 7"/>
          <p:cNvSpPr txBox="1"/>
          <p:nvPr/>
        </p:nvSpPr>
        <p:spPr>
          <a:xfrm>
            <a:off x="3275856" y="1268760"/>
            <a:ext cx="4549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/>
              <a:t>8</a:t>
            </a:r>
            <a:r>
              <a:rPr lang="sr-Cyrl-RS" sz="2800" dirty="0" smtClean="0"/>
              <a:t> + </a:t>
            </a:r>
            <a:r>
              <a:rPr lang="sr-Latn-RS" sz="2800" dirty="0" smtClean="0"/>
              <a:t>5</a:t>
            </a:r>
            <a:r>
              <a:rPr lang="sr-Cyrl-RS" sz="2800" dirty="0" smtClean="0"/>
              <a:t> =</a:t>
            </a:r>
            <a:r>
              <a:rPr lang="sr-Latn-RS" sz="2800" dirty="0" smtClean="0"/>
              <a:t> (8+2)+3 = 10 + 3 = 13 </a:t>
            </a:r>
            <a:r>
              <a:rPr lang="sr-Cyrl-RS" sz="2800" dirty="0" smtClean="0"/>
              <a:t>  </a:t>
            </a:r>
            <a:endParaRPr lang="sr-Latn-R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275856" y="1805960"/>
            <a:ext cx="4549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/>
              <a:t>8</a:t>
            </a:r>
            <a:r>
              <a:rPr lang="sr-Cyrl-RS" sz="2800" dirty="0" smtClean="0"/>
              <a:t> + </a:t>
            </a:r>
            <a:r>
              <a:rPr lang="sr-Latn-RS" sz="2800" dirty="0" smtClean="0"/>
              <a:t>7</a:t>
            </a:r>
            <a:r>
              <a:rPr lang="sr-Cyrl-RS" sz="2800" dirty="0" smtClean="0"/>
              <a:t> =</a:t>
            </a:r>
            <a:r>
              <a:rPr lang="sr-Latn-RS" sz="2800" dirty="0" smtClean="0"/>
              <a:t> (8+2)+5 = 10 + 5 = 15 </a:t>
            </a:r>
            <a:r>
              <a:rPr lang="sr-Cyrl-RS" sz="2800" dirty="0" smtClean="0"/>
              <a:t>  </a:t>
            </a:r>
            <a:endParaRPr lang="sr-Latn-R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279800" y="2382997"/>
            <a:ext cx="4549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/>
              <a:t>8</a:t>
            </a:r>
            <a:r>
              <a:rPr lang="sr-Cyrl-RS" sz="2800" dirty="0" smtClean="0"/>
              <a:t> + </a:t>
            </a:r>
            <a:r>
              <a:rPr lang="sr-Latn-RS" sz="2800" dirty="0" smtClean="0"/>
              <a:t>4</a:t>
            </a:r>
            <a:r>
              <a:rPr lang="sr-Cyrl-RS" sz="2800" dirty="0" smtClean="0"/>
              <a:t> =</a:t>
            </a:r>
            <a:r>
              <a:rPr lang="sr-Latn-RS" sz="2800" dirty="0" smtClean="0"/>
              <a:t> (8+2)+2 = 10 + 2 = 12 </a:t>
            </a:r>
            <a:r>
              <a:rPr lang="sr-Cyrl-RS" sz="2800" dirty="0" smtClean="0"/>
              <a:t>  </a:t>
            </a:r>
            <a:endParaRPr lang="sr-Latn-R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279800" y="2996952"/>
            <a:ext cx="4549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/>
              <a:t>8</a:t>
            </a:r>
            <a:r>
              <a:rPr lang="sr-Cyrl-RS" sz="2800" dirty="0" smtClean="0"/>
              <a:t> + </a:t>
            </a:r>
            <a:r>
              <a:rPr lang="sr-Latn-RS" sz="2800" dirty="0" smtClean="0"/>
              <a:t>6</a:t>
            </a:r>
            <a:r>
              <a:rPr lang="sr-Cyrl-RS" sz="2800" dirty="0" smtClean="0"/>
              <a:t> =</a:t>
            </a:r>
            <a:r>
              <a:rPr lang="sr-Latn-RS" sz="2800" dirty="0" smtClean="0"/>
              <a:t> (8+2)+4 = 10 + 4 = 14 </a:t>
            </a:r>
            <a:r>
              <a:rPr lang="sr-Cyrl-RS" sz="2800" dirty="0" smtClean="0"/>
              <a:t>  </a:t>
            </a:r>
            <a:endParaRPr lang="sr-Latn-R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899592" y="19463"/>
            <a:ext cx="351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Израчунај  као у првом примеру.</a:t>
            </a:r>
            <a:endParaRPr lang="sr-Latn-R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15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58" y="25571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3.</a:t>
            </a:r>
            <a:endParaRPr lang="sr-Latn-R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3" t="15691" r="40118" b="71844"/>
          <a:stretch>
            <a:fillRect/>
          </a:stretch>
        </p:blipFill>
        <p:spPr bwMode="auto">
          <a:xfrm>
            <a:off x="575485" y="625043"/>
            <a:ext cx="1692259" cy="78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47864" y="772206"/>
            <a:ext cx="1154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7 + 5 =</a:t>
            </a:r>
            <a:endParaRPr lang="sr-Latn-R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9463"/>
            <a:ext cx="351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Израчунај  као у првом примеру.</a:t>
            </a:r>
            <a:endParaRPr lang="sr-Latn-R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19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58" y="25571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3.</a:t>
            </a:r>
            <a:endParaRPr lang="sr-Latn-R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772206"/>
            <a:ext cx="2622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7 + 5 =</a:t>
            </a:r>
            <a:r>
              <a:rPr lang="sr-Latn-RS" sz="2800" dirty="0" smtClean="0"/>
              <a:t> (</a:t>
            </a:r>
            <a:r>
              <a:rPr lang="sr-Cyrl-RS" sz="2800" dirty="0"/>
              <a:t>7</a:t>
            </a:r>
            <a:r>
              <a:rPr lang="sr-Latn-RS" sz="2800" dirty="0" smtClean="0"/>
              <a:t>+</a:t>
            </a:r>
            <a:r>
              <a:rPr lang="sr-Cyrl-RS" sz="2800" dirty="0" smtClean="0"/>
              <a:t>3</a:t>
            </a:r>
            <a:r>
              <a:rPr lang="sr-Latn-RS" sz="2800" dirty="0" smtClean="0"/>
              <a:t>)+</a:t>
            </a:r>
            <a:r>
              <a:rPr lang="sr-Cyrl-RS" sz="2800" dirty="0" smtClean="0"/>
              <a:t>2</a:t>
            </a:r>
            <a:r>
              <a:rPr lang="sr-Latn-RS" sz="2800" dirty="0" smtClean="0"/>
              <a:t> =</a:t>
            </a:r>
            <a:endParaRPr lang="sr-Latn-R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9463"/>
            <a:ext cx="351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Израчунај  као у првом примеру.</a:t>
            </a:r>
            <a:endParaRPr lang="sr-Latn-RS" b="1" dirty="0">
              <a:solidFill>
                <a:srgbClr val="FF0000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55" t="16342" r="40556" b="71065"/>
          <a:stretch>
            <a:fillRect/>
          </a:stretch>
        </p:blipFill>
        <p:spPr bwMode="auto">
          <a:xfrm>
            <a:off x="626036" y="660517"/>
            <a:ext cx="1591155" cy="795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2226916" y="812190"/>
            <a:ext cx="216024" cy="18173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Oval 8"/>
          <p:cNvSpPr/>
          <p:nvPr/>
        </p:nvSpPr>
        <p:spPr>
          <a:xfrm>
            <a:off x="2550779" y="812190"/>
            <a:ext cx="216024" cy="18173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3282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58" y="25571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3.</a:t>
            </a:r>
            <a:endParaRPr lang="sr-Latn-R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772206"/>
            <a:ext cx="3857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7 + 5 =</a:t>
            </a:r>
            <a:r>
              <a:rPr lang="sr-Latn-RS" sz="2800" dirty="0" smtClean="0"/>
              <a:t> (</a:t>
            </a:r>
            <a:r>
              <a:rPr lang="sr-Cyrl-RS" sz="2800" dirty="0"/>
              <a:t>7</a:t>
            </a:r>
            <a:r>
              <a:rPr lang="sr-Latn-RS" sz="2800" dirty="0" smtClean="0"/>
              <a:t>+</a:t>
            </a:r>
            <a:r>
              <a:rPr lang="sr-Cyrl-RS" sz="2800" dirty="0" smtClean="0"/>
              <a:t>3</a:t>
            </a:r>
            <a:r>
              <a:rPr lang="sr-Latn-RS" sz="2800" dirty="0" smtClean="0"/>
              <a:t>)+</a:t>
            </a:r>
            <a:r>
              <a:rPr lang="sr-Cyrl-RS" sz="2800" dirty="0" smtClean="0"/>
              <a:t>2</a:t>
            </a:r>
            <a:r>
              <a:rPr lang="sr-Latn-RS" sz="2800" dirty="0" smtClean="0"/>
              <a:t> = 10 + </a:t>
            </a:r>
            <a:r>
              <a:rPr lang="sr-Cyrl-RS" sz="2800" dirty="0" smtClean="0"/>
              <a:t>2</a:t>
            </a:r>
            <a:r>
              <a:rPr lang="sr-Latn-RS" sz="2800" dirty="0" smtClean="0"/>
              <a:t> =</a:t>
            </a:r>
            <a:endParaRPr lang="sr-Latn-R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9463"/>
            <a:ext cx="351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Израчунај  као у првом примеру.</a:t>
            </a:r>
            <a:endParaRPr lang="sr-Latn-RS" b="1" dirty="0">
              <a:solidFill>
                <a:srgbClr val="FF0000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55" t="16342" r="40556" b="71065"/>
          <a:stretch>
            <a:fillRect/>
          </a:stretch>
        </p:blipFill>
        <p:spPr bwMode="auto">
          <a:xfrm>
            <a:off x="626036" y="660517"/>
            <a:ext cx="1591155" cy="795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2226916" y="812190"/>
            <a:ext cx="216024" cy="18173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Oval 8"/>
          <p:cNvSpPr/>
          <p:nvPr/>
        </p:nvSpPr>
        <p:spPr>
          <a:xfrm>
            <a:off x="2550779" y="812190"/>
            <a:ext cx="216024" cy="18173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6016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58" y="25571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3.</a:t>
            </a:r>
            <a:endParaRPr lang="sr-Latn-R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772206"/>
            <a:ext cx="4304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7 + 5 =</a:t>
            </a:r>
            <a:r>
              <a:rPr lang="sr-Latn-RS" sz="2800" dirty="0" smtClean="0"/>
              <a:t> (</a:t>
            </a:r>
            <a:r>
              <a:rPr lang="sr-Cyrl-RS" sz="2800" dirty="0"/>
              <a:t>7</a:t>
            </a:r>
            <a:r>
              <a:rPr lang="sr-Latn-RS" sz="2800" dirty="0" smtClean="0"/>
              <a:t>+</a:t>
            </a:r>
            <a:r>
              <a:rPr lang="sr-Cyrl-RS" sz="2800" dirty="0" smtClean="0"/>
              <a:t>3</a:t>
            </a:r>
            <a:r>
              <a:rPr lang="sr-Latn-RS" sz="2800" dirty="0" smtClean="0"/>
              <a:t>)+</a:t>
            </a:r>
            <a:r>
              <a:rPr lang="sr-Cyrl-RS" sz="2800" dirty="0" smtClean="0"/>
              <a:t>2</a:t>
            </a:r>
            <a:r>
              <a:rPr lang="sr-Latn-RS" sz="2800" dirty="0" smtClean="0"/>
              <a:t> = 10 + </a:t>
            </a:r>
            <a:r>
              <a:rPr lang="sr-Cyrl-RS" sz="2800" dirty="0" smtClean="0"/>
              <a:t>2</a:t>
            </a:r>
            <a:r>
              <a:rPr lang="sr-Latn-RS" sz="2800" dirty="0" smtClean="0"/>
              <a:t> =</a:t>
            </a:r>
            <a:r>
              <a:rPr lang="sr-Cyrl-RS" sz="2800" dirty="0" smtClean="0"/>
              <a:t> 12</a:t>
            </a:r>
            <a:endParaRPr lang="sr-Latn-R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9463"/>
            <a:ext cx="351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Израчунај  као у првом примеру.</a:t>
            </a:r>
            <a:endParaRPr lang="sr-Latn-RS" b="1" dirty="0">
              <a:solidFill>
                <a:srgbClr val="FF0000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55" t="16342" r="40556" b="71065"/>
          <a:stretch>
            <a:fillRect/>
          </a:stretch>
        </p:blipFill>
        <p:spPr bwMode="auto">
          <a:xfrm>
            <a:off x="626036" y="660517"/>
            <a:ext cx="1591155" cy="795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2226916" y="812190"/>
            <a:ext cx="216024" cy="18173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Oval 8"/>
          <p:cNvSpPr/>
          <p:nvPr/>
        </p:nvSpPr>
        <p:spPr>
          <a:xfrm>
            <a:off x="2550779" y="812190"/>
            <a:ext cx="216024" cy="18173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6857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58" y="25571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3.</a:t>
            </a:r>
            <a:endParaRPr lang="sr-Latn-R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772206"/>
            <a:ext cx="4549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7 + 5 =</a:t>
            </a:r>
            <a:r>
              <a:rPr lang="sr-Latn-RS" sz="2800" dirty="0" smtClean="0"/>
              <a:t> (</a:t>
            </a:r>
            <a:r>
              <a:rPr lang="sr-Cyrl-RS" sz="2800" dirty="0"/>
              <a:t>7</a:t>
            </a:r>
            <a:r>
              <a:rPr lang="sr-Latn-RS" sz="2800" dirty="0" smtClean="0"/>
              <a:t>+</a:t>
            </a:r>
            <a:r>
              <a:rPr lang="sr-Cyrl-RS" sz="2800" dirty="0" smtClean="0"/>
              <a:t>3</a:t>
            </a:r>
            <a:r>
              <a:rPr lang="sr-Latn-RS" sz="2800" dirty="0" smtClean="0"/>
              <a:t>)+</a:t>
            </a:r>
            <a:r>
              <a:rPr lang="sr-Cyrl-RS" sz="2800" dirty="0" smtClean="0"/>
              <a:t>2</a:t>
            </a:r>
            <a:r>
              <a:rPr lang="sr-Latn-RS" sz="2800" dirty="0" smtClean="0"/>
              <a:t> = 10 + </a:t>
            </a:r>
            <a:r>
              <a:rPr lang="sr-Cyrl-RS" sz="2800" dirty="0" smtClean="0"/>
              <a:t>2</a:t>
            </a:r>
            <a:r>
              <a:rPr lang="sr-Latn-RS" sz="2800" dirty="0" smtClean="0"/>
              <a:t> = 1</a:t>
            </a:r>
            <a:r>
              <a:rPr lang="sr-Cyrl-RS" sz="2800" dirty="0" smtClean="0"/>
              <a:t>2</a:t>
            </a:r>
            <a:r>
              <a:rPr lang="sr-Latn-RS" sz="2800" dirty="0" smtClean="0"/>
              <a:t> </a:t>
            </a:r>
            <a:r>
              <a:rPr lang="sr-Cyrl-RS" sz="2800" dirty="0" smtClean="0"/>
              <a:t>  </a:t>
            </a:r>
            <a:endParaRPr lang="sr-Latn-R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9463"/>
            <a:ext cx="351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Израчунај  као у првом примеру.</a:t>
            </a:r>
            <a:endParaRPr lang="sr-Latn-RS" b="1" dirty="0">
              <a:solidFill>
                <a:srgbClr val="FF0000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55" t="16342" r="40556" b="71065"/>
          <a:stretch>
            <a:fillRect/>
          </a:stretch>
        </p:blipFill>
        <p:spPr bwMode="auto">
          <a:xfrm>
            <a:off x="626036" y="660517"/>
            <a:ext cx="1591155" cy="795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2226916" y="812190"/>
            <a:ext cx="216024" cy="18173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Oval 8"/>
          <p:cNvSpPr/>
          <p:nvPr/>
        </p:nvSpPr>
        <p:spPr>
          <a:xfrm>
            <a:off x="2550779" y="812190"/>
            <a:ext cx="216024" cy="18173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TextBox 9"/>
          <p:cNvSpPr txBox="1"/>
          <p:nvPr/>
        </p:nvSpPr>
        <p:spPr>
          <a:xfrm>
            <a:off x="3347863" y="1412776"/>
            <a:ext cx="1154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7 + 4 =</a:t>
            </a:r>
            <a:endParaRPr lang="sr-Latn-R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347864" y="2088396"/>
            <a:ext cx="1154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7 + 7 =</a:t>
            </a:r>
            <a:endParaRPr lang="sr-Latn-R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367449" y="2780928"/>
            <a:ext cx="1154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7 + 8 =</a:t>
            </a:r>
            <a:endParaRPr lang="sr-Latn-R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367448" y="3429000"/>
            <a:ext cx="1154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7 + 6 =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394074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55" t="16344" r="40556" b="71065"/>
          <a:stretch>
            <a:fillRect/>
          </a:stretch>
        </p:blipFill>
        <p:spPr bwMode="auto">
          <a:xfrm>
            <a:off x="4153903" y="1657546"/>
            <a:ext cx="1296144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63688" y="1719972"/>
            <a:ext cx="1236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+ 1 = </a:t>
            </a:r>
            <a:endParaRPr lang="sr-Latn-R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71997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1.</a:t>
            </a:r>
            <a:endParaRPr lang="sr-Latn-R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332656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Препиши и нацртај.</a:t>
            </a:r>
            <a:endParaRPr lang="sr-Latn-RS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31840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23. 3. 2020.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00727" y="545101"/>
            <a:ext cx="378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/>
              <a:t>Сабирање  преко  десетице</a:t>
            </a:r>
            <a:endParaRPr lang="sr-Latn-RS" sz="2400" u="sng" dirty="0"/>
          </a:p>
        </p:txBody>
      </p:sp>
    </p:spTree>
    <p:extLst>
      <p:ext uri="{BB962C8B-B14F-4D97-AF65-F5344CB8AC3E}">
        <p14:creationId xmlns:p14="http://schemas.microsoft.com/office/powerpoint/2010/main" val="304643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58" y="25571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3.</a:t>
            </a:r>
            <a:endParaRPr lang="sr-Latn-R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772206"/>
            <a:ext cx="4549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7 + 5 =</a:t>
            </a:r>
            <a:r>
              <a:rPr lang="sr-Latn-RS" sz="2800" dirty="0" smtClean="0"/>
              <a:t> (</a:t>
            </a:r>
            <a:r>
              <a:rPr lang="sr-Cyrl-RS" sz="2800" dirty="0"/>
              <a:t>7</a:t>
            </a:r>
            <a:r>
              <a:rPr lang="sr-Latn-RS" sz="2800" dirty="0" smtClean="0"/>
              <a:t>+</a:t>
            </a:r>
            <a:r>
              <a:rPr lang="sr-Cyrl-RS" sz="2800" dirty="0" smtClean="0"/>
              <a:t>3</a:t>
            </a:r>
            <a:r>
              <a:rPr lang="sr-Latn-RS" sz="2800" dirty="0" smtClean="0"/>
              <a:t>)+</a:t>
            </a:r>
            <a:r>
              <a:rPr lang="sr-Cyrl-RS" sz="2800" dirty="0" smtClean="0"/>
              <a:t>2</a:t>
            </a:r>
            <a:r>
              <a:rPr lang="sr-Latn-RS" sz="2800" dirty="0" smtClean="0"/>
              <a:t> = 10 + </a:t>
            </a:r>
            <a:r>
              <a:rPr lang="sr-Cyrl-RS" sz="2800" dirty="0" smtClean="0"/>
              <a:t>2</a:t>
            </a:r>
            <a:r>
              <a:rPr lang="sr-Latn-RS" sz="2800" dirty="0" smtClean="0"/>
              <a:t> = 1</a:t>
            </a:r>
            <a:r>
              <a:rPr lang="sr-Cyrl-RS" sz="2800" dirty="0" smtClean="0"/>
              <a:t>2</a:t>
            </a:r>
            <a:r>
              <a:rPr lang="sr-Latn-RS" sz="2800" dirty="0" smtClean="0"/>
              <a:t> </a:t>
            </a:r>
            <a:r>
              <a:rPr lang="sr-Cyrl-RS" sz="2800" dirty="0" smtClean="0"/>
              <a:t>  </a:t>
            </a:r>
            <a:endParaRPr lang="sr-Latn-R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9463"/>
            <a:ext cx="351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Израчунај  као у првом примеру.</a:t>
            </a:r>
            <a:endParaRPr lang="sr-Latn-RS" b="1" dirty="0">
              <a:solidFill>
                <a:srgbClr val="FF0000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55" t="16342" r="40556" b="71065"/>
          <a:stretch>
            <a:fillRect/>
          </a:stretch>
        </p:blipFill>
        <p:spPr bwMode="auto">
          <a:xfrm>
            <a:off x="626036" y="660517"/>
            <a:ext cx="1591155" cy="795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2226916" y="812190"/>
            <a:ext cx="216024" cy="18173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Oval 8"/>
          <p:cNvSpPr/>
          <p:nvPr/>
        </p:nvSpPr>
        <p:spPr>
          <a:xfrm>
            <a:off x="2550779" y="812190"/>
            <a:ext cx="216024" cy="18173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TextBox 9"/>
          <p:cNvSpPr txBox="1"/>
          <p:nvPr/>
        </p:nvSpPr>
        <p:spPr>
          <a:xfrm>
            <a:off x="3347863" y="1412776"/>
            <a:ext cx="4549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7 + 4 =</a:t>
            </a:r>
            <a:r>
              <a:rPr lang="sr-Latn-RS" sz="2800" dirty="0" smtClean="0"/>
              <a:t> (</a:t>
            </a:r>
            <a:r>
              <a:rPr lang="sr-Cyrl-RS" sz="2800" dirty="0"/>
              <a:t>7</a:t>
            </a:r>
            <a:r>
              <a:rPr lang="sr-Latn-RS" sz="2800" dirty="0" smtClean="0"/>
              <a:t>+</a:t>
            </a:r>
            <a:r>
              <a:rPr lang="sr-Cyrl-RS" sz="2800" dirty="0" smtClean="0"/>
              <a:t>3</a:t>
            </a:r>
            <a:r>
              <a:rPr lang="sr-Latn-RS" sz="2800" dirty="0" smtClean="0"/>
              <a:t>)+</a:t>
            </a:r>
            <a:r>
              <a:rPr lang="sr-Cyrl-RS" sz="2800" dirty="0" smtClean="0"/>
              <a:t>1</a:t>
            </a:r>
            <a:r>
              <a:rPr lang="sr-Latn-RS" sz="2800" dirty="0" smtClean="0"/>
              <a:t> = 10 + </a:t>
            </a:r>
            <a:r>
              <a:rPr lang="sr-Cyrl-RS" sz="2800" dirty="0" smtClean="0"/>
              <a:t>1</a:t>
            </a:r>
            <a:r>
              <a:rPr lang="sr-Latn-RS" sz="2800" dirty="0" smtClean="0"/>
              <a:t> = 1</a:t>
            </a:r>
            <a:r>
              <a:rPr lang="sr-Cyrl-RS" sz="2800" dirty="0" smtClean="0"/>
              <a:t>1</a:t>
            </a:r>
            <a:r>
              <a:rPr lang="sr-Latn-RS" sz="2800" dirty="0" smtClean="0"/>
              <a:t> </a:t>
            </a:r>
            <a:r>
              <a:rPr lang="sr-Cyrl-RS" sz="2800" dirty="0" smtClean="0"/>
              <a:t>  </a:t>
            </a:r>
            <a:endParaRPr lang="sr-Latn-R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347864" y="2088396"/>
            <a:ext cx="4549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7 + 7 =</a:t>
            </a:r>
            <a:r>
              <a:rPr lang="sr-Latn-RS" sz="2800" dirty="0" smtClean="0"/>
              <a:t> (</a:t>
            </a:r>
            <a:r>
              <a:rPr lang="sr-Cyrl-RS" sz="2800" dirty="0"/>
              <a:t>7</a:t>
            </a:r>
            <a:r>
              <a:rPr lang="sr-Latn-RS" sz="2800" dirty="0" smtClean="0"/>
              <a:t>+</a:t>
            </a:r>
            <a:r>
              <a:rPr lang="sr-Cyrl-RS" sz="2800" dirty="0" smtClean="0"/>
              <a:t>3</a:t>
            </a:r>
            <a:r>
              <a:rPr lang="sr-Latn-RS" sz="2800" dirty="0" smtClean="0"/>
              <a:t>)+</a:t>
            </a:r>
            <a:r>
              <a:rPr lang="sr-Cyrl-RS" sz="2800" dirty="0" smtClean="0"/>
              <a:t>4</a:t>
            </a:r>
            <a:r>
              <a:rPr lang="sr-Latn-RS" sz="2800" dirty="0" smtClean="0"/>
              <a:t> = 10 + </a:t>
            </a:r>
            <a:r>
              <a:rPr lang="sr-Cyrl-RS" sz="2800" dirty="0" smtClean="0"/>
              <a:t>4</a:t>
            </a:r>
            <a:r>
              <a:rPr lang="sr-Latn-RS" sz="2800" dirty="0" smtClean="0"/>
              <a:t> = 1</a:t>
            </a:r>
            <a:r>
              <a:rPr lang="sr-Cyrl-RS" sz="2800" dirty="0" smtClean="0"/>
              <a:t>4</a:t>
            </a:r>
            <a:r>
              <a:rPr lang="sr-Latn-RS" sz="2800" dirty="0" smtClean="0"/>
              <a:t> </a:t>
            </a:r>
            <a:r>
              <a:rPr lang="sr-Cyrl-RS" sz="2800" dirty="0" smtClean="0"/>
              <a:t>  </a:t>
            </a:r>
            <a:endParaRPr lang="sr-Latn-R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367449" y="2780928"/>
            <a:ext cx="4549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7 + 8 =</a:t>
            </a:r>
            <a:r>
              <a:rPr lang="sr-Latn-RS" sz="2800" dirty="0" smtClean="0"/>
              <a:t> (</a:t>
            </a:r>
            <a:r>
              <a:rPr lang="sr-Cyrl-RS" sz="2800" dirty="0"/>
              <a:t>7</a:t>
            </a:r>
            <a:r>
              <a:rPr lang="sr-Latn-RS" sz="2800" dirty="0" smtClean="0"/>
              <a:t>+</a:t>
            </a:r>
            <a:r>
              <a:rPr lang="sr-Cyrl-RS" sz="2800" dirty="0" smtClean="0"/>
              <a:t>3</a:t>
            </a:r>
            <a:r>
              <a:rPr lang="sr-Latn-RS" sz="2800" dirty="0" smtClean="0"/>
              <a:t>)+</a:t>
            </a:r>
            <a:r>
              <a:rPr lang="sr-Cyrl-RS" sz="2800" dirty="0" smtClean="0"/>
              <a:t>5</a:t>
            </a:r>
            <a:r>
              <a:rPr lang="sr-Latn-RS" sz="2800" dirty="0" smtClean="0"/>
              <a:t> = 10 + </a:t>
            </a:r>
            <a:r>
              <a:rPr lang="sr-Cyrl-RS" sz="2800" dirty="0" smtClean="0"/>
              <a:t>5</a:t>
            </a:r>
            <a:r>
              <a:rPr lang="sr-Latn-RS" sz="2800" dirty="0" smtClean="0"/>
              <a:t> = 1</a:t>
            </a:r>
            <a:r>
              <a:rPr lang="sr-Cyrl-RS" sz="2800" dirty="0" smtClean="0"/>
              <a:t>5</a:t>
            </a:r>
            <a:r>
              <a:rPr lang="sr-Latn-RS" sz="2800" dirty="0" smtClean="0"/>
              <a:t> </a:t>
            </a:r>
            <a:r>
              <a:rPr lang="sr-Cyrl-RS" sz="2800" dirty="0" smtClean="0"/>
              <a:t>  </a:t>
            </a:r>
            <a:endParaRPr lang="sr-Latn-R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367448" y="3429000"/>
            <a:ext cx="4549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7 + 6 =</a:t>
            </a:r>
            <a:r>
              <a:rPr lang="sr-Latn-RS" sz="2800" dirty="0" smtClean="0"/>
              <a:t> (</a:t>
            </a:r>
            <a:r>
              <a:rPr lang="sr-Cyrl-RS" sz="2800" dirty="0"/>
              <a:t>7</a:t>
            </a:r>
            <a:r>
              <a:rPr lang="sr-Latn-RS" sz="2800" dirty="0" smtClean="0"/>
              <a:t>+</a:t>
            </a:r>
            <a:r>
              <a:rPr lang="sr-Cyrl-RS" sz="2800" dirty="0" smtClean="0"/>
              <a:t>3</a:t>
            </a:r>
            <a:r>
              <a:rPr lang="sr-Latn-RS" sz="2800" dirty="0" smtClean="0"/>
              <a:t>)+</a:t>
            </a:r>
            <a:r>
              <a:rPr lang="sr-Cyrl-RS" sz="2800" dirty="0"/>
              <a:t>3</a:t>
            </a:r>
            <a:r>
              <a:rPr lang="sr-Latn-RS" sz="2800" dirty="0" smtClean="0"/>
              <a:t> = 10 + </a:t>
            </a:r>
            <a:r>
              <a:rPr lang="sr-Cyrl-RS" sz="2800" dirty="0" smtClean="0"/>
              <a:t>3</a:t>
            </a:r>
            <a:r>
              <a:rPr lang="sr-Latn-RS" sz="2800" dirty="0" smtClean="0"/>
              <a:t> = 1</a:t>
            </a:r>
            <a:r>
              <a:rPr lang="sr-Cyrl-RS" sz="2800" dirty="0" smtClean="0"/>
              <a:t>3</a:t>
            </a:r>
            <a:r>
              <a:rPr lang="sr-Latn-RS" sz="2800" dirty="0" smtClean="0"/>
              <a:t> </a:t>
            </a:r>
            <a:r>
              <a:rPr lang="sr-Cyrl-RS" sz="2800" dirty="0" smtClean="0"/>
              <a:t>  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406053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58" y="25571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4.</a:t>
            </a:r>
            <a:endParaRPr lang="sr-Latn-R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255711"/>
            <a:ext cx="4559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6 + 7 =</a:t>
            </a:r>
            <a:r>
              <a:rPr lang="sr-Latn-RS" sz="2800" dirty="0" smtClean="0"/>
              <a:t> </a:t>
            </a:r>
            <a:r>
              <a:rPr lang="sr-Latn-RS" sz="2800" u="sng" dirty="0" smtClean="0"/>
              <a:t>(</a:t>
            </a:r>
            <a:r>
              <a:rPr lang="sr-Cyrl-RS" sz="2800" u="sng" dirty="0" smtClean="0"/>
              <a:t>   </a:t>
            </a:r>
            <a:r>
              <a:rPr lang="sr-Latn-RS" sz="2800" u="sng" dirty="0" smtClean="0"/>
              <a:t>+</a:t>
            </a:r>
            <a:r>
              <a:rPr lang="sr-Cyrl-RS" sz="2800" u="sng" dirty="0" smtClean="0"/>
              <a:t>   </a:t>
            </a:r>
            <a:r>
              <a:rPr lang="sr-Latn-RS" sz="2800" u="sng" dirty="0" smtClean="0"/>
              <a:t>)+</a:t>
            </a:r>
            <a:r>
              <a:rPr lang="sr-Cyrl-RS" sz="2800" u="sng" dirty="0" smtClean="0"/>
              <a:t>    </a:t>
            </a:r>
            <a:r>
              <a:rPr lang="sr-Latn-RS" sz="2800" u="sng" dirty="0" smtClean="0"/>
              <a:t> = </a:t>
            </a:r>
            <a:r>
              <a:rPr lang="sr-Cyrl-RS" sz="2800" u="sng" dirty="0" smtClean="0"/>
              <a:t>   </a:t>
            </a:r>
            <a:r>
              <a:rPr lang="sr-Latn-RS" sz="2800" u="sng" dirty="0" smtClean="0"/>
              <a:t> + </a:t>
            </a:r>
            <a:r>
              <a:rPr lang="sr-Cyrl-RS" sz="2800" u="sng" dirty="0" smtClean="0"/>
              <a:t>   </a:t>
            </a:r>
            <a:r>
              <a:rPr lang="sr-Latn-RS" sz="2800" u="sng" dirty="0" smtClean="0"/>
              <a:t> = </a:t>
            </a:r>
            <a:r>
              <a:rPr lang="sr-Cyrl-RS" sz="2800" u="sng" dirty="0" smtClean="0"/>
              <a:t> </a:t>
            </a:r>
            <a:r>
              <a:rPr lang="sr-Latn-RS" sz="2800" u="sng" dirty="0" smtClean="0"/>
              <a:t> </a:t>
            </a:r>
            <a:r>
              <a:rPr lang="sr-Cyrl-RS" sz="2800" u="sng" dirty="0" smtClean="0"/>
              <a:t>  </a:t>
            </a:r>
            <a:endParaRPr lang="sr-Latn-RS" sz="28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914872" y="1052736"/>
            <a:ext cx="4647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5 + 8 = ___________________</a:t>
            </a:r>
            <a:endParaRPr lang="sr-Latn-RS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943539" y="1916832"/>
            <a:ext cx="4647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8 + 8 = ___________________</a:t>
            </a:r>
            <a:endParaRPr lang="sr-Latn-RS" sz="28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967203" y="2969508"/>
            <a:ext cx="4647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+ 9 = ___________________</a:t>
            </a:r>
            <a:endParaRPr lang="sr-Latn-RS" sz="2800" u="sng" dirty="0"/>
          </a:p>
        </p:txBody>
      </p:sp>
    </p:spTree>
    <p:extLst>
      <p:ext uri="{BB962C8B-B14F-4D97-AF65-F5344CB8AC3E}">
        <p14:creationId xmlns:p14="http://schemas.microsoft.com/office/powerpoint/2010/main" val="190397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58" y="25571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4.</a:t>
            </a:r>
            <a:endParaRPr lang="sr-Latn-R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255711"/>
            <a:ext cx="4559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6 + 7 =</a:t>
            </a:r>
            <a:r>
              <a:rPr lang="sr-Latn-RS" sz="2800" dirty="0" smtClean="0"/>
              <a:t> </a:t>
            </a:r>
            <a:r>
              <a:rPr lang="sr-Latn-RS" sz="2800" u="sng" dirty="0" smtClean="0"/>
              <a:t>(</a:t>
            </a:r>
            <a:r>
              <a:rPr lang="sr-Cyrl-RS" sz="2800" u="sng" dirty="0" smtClean="0"/>
              <a:t>   </a:t>
            </a:r>
            <a:r>
              <a:rPr lang="sr-Latn-RS" sz="2800" u="sng" dirty="0" smtClean="0"/>
              <a:t>+</a:t>
            </a:r>
            <a:r>
              <a:rPr lang="sr-Cyrl-RS" sz="2800" u="sng" dirty="0" smtClean="0"/>
              <a:t>   </a:t>
            </a:r>
            <a:r>
              <a:rPr lang="sr-Latn-RS" sz="2800" u="sng" dirty="0" smtClean="0"/>
              <a:t>)+</a:t>
            </a:r>
            <a:r>
              <a:rPr lang="sr-Cyrl-RS" sz="2800" u="sng" dirty="0" smtClean="0"/>
              <a:t>    </a:t>
            </a:r>
            <a:r>
              <a:rPr lang="sr-Latn-RS" sz="2800" u="sng" dirty="0" smtClean="0"/>
              <a:t> = </a:t>
            </a:r>
            <a:r>
              <a:rPr lang="sr-Cyrl-RS" sz="2800" u="sng" dirty="0" smtClean="0"/>
              <a:t>   </a:t>
            </a:r>
            <a:r>
              <a:rPr lang="sr-Latn-RS" sz="2800" u="sng" dirty="0" smtClean="0"/>
              <a:t> + </a:t>
            </a:r>
            <a:r>
              <a:rPr lang="sr-Cyrl-RS" sz="2800" u="sng" dirty="0" smtClean="0"/>
              <a:t>   </a:t>
            </a:r>
            <a:r>
              <a:rPr lang="sr-Latn-RS" sz="2800" u="sng" dirty="0" smtClean="0"/>
              <a:t> = </a:t>
            </a:r>
            <a:r>
              <a:rPr lang="sr-Cyrl-RS" sz="2800" u="sng" dirty="0" smtClean="0"/>
              <a:t> </a:t>
            </a:r>
            <a:r>
              <a:rPr lang="sr-Latn-RS" sz="2800" u="sng" dirty="0" smtClean="0"/>
              <a:t> </a:t>
            </a:r>
            <a:r>
              <a:rPr lang="sr-Cyrl-RS" sz="2800" u="sng" dirty="0" smtClean="0"/>
              <a:t>  </a:t>
            </a:r>
            <a:endParaRPr lang="sr-Latn-RS" sz="28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914872" y="1052736"/>
            <a:ext cx="4647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5 + 8 = ___________________</a:t>
            </a:r>
            <a:endParaRPr lang="sr-Latn-RS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943539" y="1916832"/>
            <a:ext cx="4647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8 + 8 = ___________________</a:t>
            </a:r>
            <a:endParaRPr lang="sr-Latn-RS" sz="28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967203" y="2969508"/>
            <a:ext cx="4647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+ 9 = ___________________</a:t>
            </a:r>
            <a:endParaRPr lang="sr-Latn-RS" sz="28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286488"/>
            <a:ext cx="334578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600" dirty="0" smtClean="0">
                <a:latin typeface="Arial" pitchFamily="34" charset="0"/>
                <a:cs typeface="Arial" pitchFamily="34" charset="0"/>
              </a:rPr>
              <a:t>6   4    3    10   3    13</a:t>
            </a:r>
            <a:endParaRPr lang="sr-Latn-RS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98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58" y="25571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4.</a:t>
            </a:r>
            <a:endParaRPr lang="sr-Latn-R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255711"/>
            <a:ext cx="4559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6 + 7 =</a:t>
            </a:r>
            <a:r>
              <a:rPr lang="sr-Latn-RS" sz="2800" dirty="0" smtClean="0"/>
              <a:t> </a:t>
            </a:r>
            <a:r>
              <a:rPr lang="sr-Latn-RS" sz="2800" u="sng" dirty="0" smtClean="0"/>
              <a:t>(</a:t>
            </a:r>
            <a:r>
              <a:rPr lang="sr-Cyrl-RS" sz="2800" u="sng" dirty="0" smtClean="0"/>
              <a:t>   </a:t>
            </a:r>
            <a:r>
              <a:rPr lang="sr-Latn-RS" sz="2800" u="sng" dirty="0" smtClean="0"/>
              <a:t>+</a:t>
            </a:r>
            <a:r>
              <a:rPr lang="sr-Cyrl-RS" sz="2800" u="sng" dirty="0" smtClean="0"/>
              <a:t>   </a:t>
            </a:r>
            <a:r>
              <a:rPr lang="sr-Latn-RS" sz="2800" u="sng" dirty="0" smtClean="0"/>
              <a:t>)+</a:t>
            </a:r>
            <a:r>
              <a:rPr lang="sr-Cyrl-RS" sz="2800" u="sng" dirty="0" smtClean="0"/>
              <a:t>    </a:t>
            </a:r>
            <a:r>
              <a:rPr lang="sr-Latn-RS" sz="2800" u="sng" dirty="0" smtClean="0"/>
              <a:t> = </a:t>
            </a:r>
            <a:r>
              <a:rPr lang="sr-Cyrl-RS" sz="2800" u="sng" dirty="0" smtClean="0"/>
              <a:t>   </a:t>
            </a:r>
            <a:r>
              <a:rPr lang="sr-Latn-RS" sz="2800" u="sng" dirty="0" smtClean="0"/>
              <a:t> + </a:t>
            </a:r>
            <a:r>
              <a:rPr lang="sr-Cyrl-RS" sz="2800" u="sng" dirty="0" smtClean="0"/>
              <a:t>   </a:t>
            </a:r>
            <a:r>
              <a:rPr lang="sr-Latn-RS" sz="2800" u="sng" dirty="0" smtClean="0"/>
              <a:t> = </a:t>
            </a:r>
            <a:r>
              <a:rPr lang="sr-Cyrl-RS" sz="2800" u="sng" dirty="0" smtClean="0"/>
              <a:t> </a:t>
            </a:r>
            <a:r>
              <a:rPr lang="sr-Latn-RS" sz="2800" u="sng" dirty="0" smtClean="0"/>
              <a:t> </a:t>
            </a:r>
            <a:r>
              <a:rPr lang="sr-Cyrl-RS" sz="2800" u="sng" dirty="0" smtClean="0"/>
              <a:t>  </a:t>
            </a:r>
            <a:endParaRPr lang="sr-Latn-RS" sz="28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914872" y="1052736"/>
            <a:ext cx="4647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5 + 8 = ___________________</a:t>
            </a:r>
            <a:endParaRPr lang="sr-Latn-RS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943539" y="1916832"/>
            <a:ext cx="4647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8 + 8 = ___________________</a:t>
            </a:r>
            <a:endParaRPr lang="sr-Latn-RS" sz="28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967203" y="2969508"/>
            <a:ext cx="4647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+ 9 = ___________________</a:t>
            </a:r>
            <a:endParaRPr lang="sr-Latn-RS" sz="28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992603" y="1053329"/>
            <a:ext cx="3252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/>
              <a:t>(</a:t>
            </a:r>
            <a:r>
              <a:rPr lang="sr-Cyrl-RS" sz="2800" dirty="0" smtClean="0"/>
              <a:t>5</a:t>
            </a:r>
            <a:r>
              <a:rPr lang="sr-Latn-RS" sz="2800" dirty="0" smtClean="0"/>
              <a:t>+</a:t>
            </a:r>
            <a:r>
              <a:rPr lang="sr-Cyrl-RS" sz="2800" dirty="0" smtClean="0"/>
              <a:t>5</a:t>
            </a:r>
            <a:r>
              <a:rPr lang="sr-Latn-RS" sz="2800" dirty="0" smtClean="0"/>
              <a:t>)+</a:t>
            </a:r>
            <a:r>
              <a:rPr lang="sr-Cyrl-RS" sz="2800" dirty="0"/>
              <a:t>3</a:t>
            </a:r>
            <a:r>
              <a:rPr lang="sr-Latn-RS" sz="2800" dirty="0" smtClean="0"/>
              <a:t> = 10 + </a:t>
            </a:r>
            <a:r>
              <a:rPr lang="sr-Cyrl-RS" sz="2800" dirty="0" smtClean="0"/>
              <a:t>3</a:t>
            </a:r>
            <a:r>
              <a:rPr lang="sr-Latn-RS" sz="2800" dirty="0" smtClean="0"/>
              <a:t> =</a:t>
            </a:r>
            <a:r>
              <a:rPr lang="sr-Cyrl-RS" sz="2800" dirty="0" smtClean="0"/>
              <a:t> 13</a:t>
            </a:r>
            <a:endParaRPr lang="sr-Latn-R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286488"/>
            <a:ext cx="334578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600" dirty="0" smtClean="0">
                <a:latin typeface="Arial" pitchFamily="34" charset="0"/>
                <a:cs typeface="Arial" pitchFamily="34" charset="0"/>
              </a:rPr>
              <a:t>6   4    3    10   3    13</a:t>
            </a:r>
            <a:endParaRPr lang="sr-Latn-RS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33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58" y="25571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4.</a:t>
            </a:r>
            <a:endParaRPr lang="sr-Latn-R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255711"/>
            <a:ext cx="4559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6 + 7 =</a:t>
            </a:r>
            <a:r>
              <a:rPr lang="sr-Latn-RS" sz="2800" dirty="0" smtClean="0"/>
              <a:t> </a:t>
            </a:r>
            <a:r>
              <a:rPr lang="sr-Latn-RS" sz="2800" u="sng" dirty="0" smtClean="0"/>
              <a:t>(</a:t>
            </a:r>
            <a:r>
              <a:rPr lang="sr-Cyrl-RS" sz="2800" u="sng" dirty="0" smtClean="0"/>
              <a:t>   </a:t>
            </a:r>
            <a:r>
              <a:rPr lang="sr-Latn-RS" sz="2800" u="sng" dirty="0" smtClean="0"/>
              <a:t>+</a:t>
            </a:r>
            <a:r>
              <a:rPr lang="sr-Cyrl-RS" sz="2800" u="sng" dirty="0" smtClean="0"/>
              <a:t>   </a:t>
            </a:r>
            <a:r>
              <a:rPr lang="sr-Latn-RS" sz="2800" u="sng" dirty="0" smtClean="0"/>
              <a:t>)+</a:t>
            </a:r>
            <a:r>
              <a:rPr lang="sr-Cyrl-RS" sz="2800" u="sng" dirty="0" smtClean="0"/>
              <a:t>    </a:t>
            </a:r>
            <a:r>
              <a:rPr lang="sr-Latn-RS" sz="2800" u="sng" dirty="0" smtClean="0"/>
              <a:t> = </a:t>
            </a:r>
            <a:r>
              <a:rPr lang="sr-Cyrl-RS" sz="2800" u="sng" dirty="0" smtClean="0"/>
              <a:t>   </a:t>
            </a:r>
            <a:r>
              <a:rPr lang="sr-Latn-RS" sz="2800" u="sng" dirty="0" smtClean="0"/>
              <a:t> + </a:t>
            </a:r>
            <a:r>
              <a:rPr lang="sr-Cyrl-RS" sz="2800" u="sng" dirty="0" smtClean="0"/>
              <a:t>   </a:t>
            </a:r>
            <a:r>
              <a:rPr lang="sr-Latn-RS" sz="2800" u="sng" dirty="0" smtClean="0"/>
              <a:t> = </a:t>
            </a:r>
            <a:r>
              <a:rPr lang="sr-Cyrl-RS" sz="2800" u="sng" dirty="0" smtClean="0"/>
              <a:t> </a:t>
            </a:r>
            <a:r>
              <a:rPr lang="sr-Latn-RS" sz="2800" u="sng" dirty="0" smtClean="0"/>
              <a:t> </a:t>
            </a:r>
            <a:r>
              <a:rPr lang="sr-Cyrl-RS" sz="2800" u="sng" dirty="0" smtClean="0"/>
              <a:t>  </a:t>
            </a:r>
            <a:endParaRPr lang="sr-Latn-RS" sz="28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914872" y="1052736"/>
            <a:ext cx="4647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5 + 8 = ___________________</a:t>
            </a:r>
            <a:endParaRPr lang="sr-Latn-RS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943539" y="1916832"/>
            <a:ext cx="4647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8 + 8 = ___________________</a:t>
            </a:r>
            <a:endParaRPr lang="sr-Latn-RS" sz="28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967203" y="2969508"/>
            <a:ext cx="4647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+ 9 = ___________________</a:t>
            </a:r>
            <a:endParaRPr lang="sr-Latn-RS" sz="28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992603" y="1053329"/>
            <a:ext cx="3252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/>
              <a:t>(</a:t>
            </a:r>
            <a:r>
              <a:rPr lang="sr-Cyrl-RS" sz="2800" dirty="0" smtClean="0"/>
              <a:t>5</a:t>
            </a:r>
            <a:r>
              <a:rPr lang="sr-Latn-RS" sz="2800" dirty="0" smtClean="0"/>
              <a:t>+</a:t>
            </a:r>
            <a:r>
              <a:rPr lang="sr-Cyrl-RS" sz="2800" dirty="0" smtClean="0"/>
              <a:t>5</a:t>
            </a:r>
            <a:r>
              <a:rPr lang="sr-Latn-RS" sz="2800" dirty="0" smtClean="0"/>
              <a:t>)+</a:t>
            </a:r>
            <a:r>
              <a:rPr lang="sr-Cyrl-RS" sz="2800" dirty="0"/>
              <a:t>3</a:t>
            </a:r>
            <a:r>
              <a:rPr lang="sr-Latn-RS" sz="2800" dirty="0" smtClean="0"/>
              <a:t> = 10 + </a:t>
            </a:r>
            <a:r>
              <a:rPr lang="sr-Cyrl-RS" sz="2800" dirty="0" smtClean="0"/>
              <a:t>3</a:t>
            </a:r>
            <a:r>
              <a:rPr lang="sr-Latn-RS" sz="2800" dirty="0" smtClean="0"/>
              <a:t> =</a:t>
            </a:r>
            <a:r>
              <a:rPr lang="sr-Cyrl-RS" sz="2800" dirty="0" smtClean="0"/>
              <a:t> 13</a:t>
            </a:r>
            <a:endParaRPr lang="sr-Latn-R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286488"/>
            <a:ext cx="334578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600" dirty="0" smtClean="0">
                <a:latin typeface="Arial" pitchFamily="34" charset="0"/>
                <a:cs typeface="Arial" pitchFamily="34" charset="0"/>
              </a:rPr>
              <a:t>6   4    3    10   3    13</a:t>
            </a:r>
            <a:endParaRPr lang="sr-Latn-R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84625" y="1904067"/>
            <a:ext cx="3252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/>
              <a:t>(</a:t>
            </a:r>
            <a:r>
              <a:rPr lang="sr-Cyrl-RS" sz="2800" dirty="0" smtClean="0"/>
              <a:t>8</a:t>
            </a:r>
            <a:r>
              <a:rPr lang="sr-Latn-RS" sz="2800" dirty="0" smtClean="0"/>
              <a:t>+</a:t>
            </a:r>
            <a:r>
              <a:rPr lang="sr-Cyrl-RS" sz="2800" dirty="0" smtClean="0"/>
              <a:t>2</a:t>
            </a:r>
            <a:r>
              <a:rPr lang="sr-Latn-RS" sz="2800" dirty="0" smtClean="0"/>
              <a:t>)+</a:t>
            </a:r>
            <a:r>
              <a:rPr lang="sr-Cyrl-RS" sz="2800" dirty="0" smtClean="0"/>
              <a:t>6</a:t>
            </a:r>
            <a:r>
              <a:rPr lang="sr-Latn-RS" sz="2800" dirty="0" smtClean="0"/>
              <a:t> = 10 + </a:t>
            </a:r>
            <a:r>
              <a:rPr lang="sr-Cyrl-RS" sz="2800" dirty="0" smtClean="0"/>
              <a:t>6</a:t>
            </a:r>
            <a:r>
              <a:rPr lang="sr-Latn-RS" sz="2800" dirty="0" smtClean="0"/>
              <a:t> =</a:t>
            </a:r>
            <a:r>
              <a:rPr lang="sr-Cyrl-RS" sz="2800" dirty="0" smtClean="0"/>
              <a:t> 16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03901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58" y="25571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4.</a:t>
            </a:r>
            <a:endParaRPr lang="sr-Latn-R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255711"/>
            <a:ext cx="4559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6 + 7 =</a:t>
            </a:r>
            <a:r>
              <a:rPr lang="sr-Latn-RS" sz="2800" dirty="0" smtClean="0"/>
              <a:t> </a:t>
            </a:r>
            <a:r>
              <a:rPr lang="sr-Latn-RS" sz="2800" u="sng" dirty="0" smtClean="0"/>
              <a:t>(</a:t>
            </a:r>
            <a:r>
              <a:rPr lang="sr-Cyrl-RS" sz="2800" u="sng" dirty="0" smtClean="0"/>
              <a:t>   </a:t>
            </a:r>
            <a:r>
              <a:rPr lang="sr-Latn-RS" sz="2800" u="sng" dirty="0" smtClean="0"/>
              <a:t>+</a:t>
            </a:r>
            <a:r>
              <a:rPr lang="sr-Cyrl-RS" sz="2800" u="sng" dirty="0" smtClean="0"/>
              <a:t>   </a:t>
            </a:r>
            <a:r>
              <a:rPr lang="sr-Latn-RS" sz="2800" u="sng" dirty="0" smtClean="0"/>
              <a:t>)+</a:t>
            </a:r>
            <a:r>
              <a:rPr lang="sr-Cyrl-RS" sz="2800" u="sng" dirty="0" smtClean="0"/>
              <a:t>    </a:t>
            </a:r>
            <a:r>
              <a:rPr lang="sr-Latn-RS" sz="2800" u="sng" dirty="0" smtClean="0"/>
              <a:t> = </a:t>
            </a:r>
            <a:r>
              <a:rPr lang="sr-Cyrl-RS" sz="2800" u="sng" dirty="0" smtClean="0"/>
              <a:t>   </a:t>
            </a:r>
            <a:r>
              <a:rPr lang="sr-Latn-RS" sz="2800" u="sng" dirty="0" smtClean="0"/>
              <a:t> + </a:t>
            </a:r>
            <a:r>
              <a:rPr lang="sr-Cyrl-RS" sz="2800" u="sng" dirty="0" smtClean="0"/>
              <a:t>   </a:t>
            </a:r>
            <a:r>
              <a:rPr lang="sr-Latn-RS" sz="2800" u="sng" dirty="0" smtClean="0"/>
              <a:t> = </a:t>
            </a:r>
            <a:r>
              <a:rPr lang="sr-Cyrl-RS" sz="2800" u="sng" dirty="0" smtClean="0"/>
              <a:t> </a:t>
            </a:r>
            <a:r>
              <a:rPr lang="sr-Latn-RS" sz="2800" u="sng" dirty="0" smtClean="0"/>
              <a:t> </a:t>
            </a:r>
            <a:r>
              <a:rPr lang="sr-Cyrl-RS" sz="2800" u="sng" dirty="0" smtClean="0"/>
              <a:t>  </a:t>
            </a:r>
            <a:endParaRPr lang="sr-Latn-RS" sz="28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914872" y="1052736"/>
            <a:ext cx="4647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5 + 8 = ___________________</a:t>
            </a:r>
            <a:endParaRPr lang="sr-Latn-RS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943539" y="1916832"/>
            <a:ext cx="4647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8 + 8 = ___________________</a:t>
            </a:r>
            <a:endParaRPr lang="sr-Latn-RS" sz="28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967203" y="2969508"/>
            <a:ext cx="4647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+ 9 = ___________________</a:t>
            </a:r>
            <a:endParaRPr lang="sr-Latn-RS" sz="28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992603" y="1053329"/>
            <a:ext cx="3252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/>
              <a:t>(</a:t>
            </a:r>
            <a:r>
              <a:rPr lang="sr-Cyrl-RS" sz="2800" dirty="0" smtClean="0"/>
              <a:t>5</a:t>
            </a:r>
            <a:r>
              <a:rPr lang="sr-Latn-RS" sz="2800" dirty="0" smtClean="0"/>
              <a:t>+</a:t>
            </a:r>
            <a:r>
              <a:rPr lang="sr-Cyrl-RS" sz="2800" dirty="0" smtClean="0"/>
              <a:t>5</a:t>
            </a:r>
            <a:r>
              <a:rPr lang="sr-Latn-RS" sz="2800" dirty="0" smtClean="0"/>
              <a:t>)+</a:t>
            </a:r>
            <a:r>
              <a:rPr lang="sr-Cyrl-RS" sz="2800" dirty="0"/>
              <a:t>3</a:t>
            </a:r>
            <a:r>
              <a:rPr lang="sr-Latn-RS" sz="2800" dirty="0" smtClean="0"/>
              <a:t> = 10 + </a:t>
            </a:r>
            <a:r>
              <a:rPr lang="sr-Cyrl-RS" sz="2800" dirty="0" smtClean="0"/>
              <a:t>3</a:t>
            </a:r>
            <a:r>
              <a:rPr lang="sr-Latn-RS" sz="2800" dirty="0" smtClean="0"/>
              <a:t> =</a:t>
            </a:r>
            <a:r>
              <a:rPr lang="sr-Cyrl-RS" sz="2800" dirty="0" smtClean="0"/>
              <a:t> 13</a:t>
            </a:r>
            <a:endParaRPr lang="sr-Latn-R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286488"/>
            <a:ext cx="334578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600" dirty="0" smtClean="0">
                <a:latin typeface="Arial" pitchFamily="34" charset="0"/>
                <a:cs typeface="Arial" pitchFamily="34" charset="0"/>
              </a:rPr>
              <a:t>6   4    3    10   3    13</a:t>
            </a:r>
            <a:endParaRPr lang="sr-Latn-R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84625" y="1904067"/>
            <a:ext cx="3252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/>
              <a:t>(</a:t>
            </a:r>
            <a:r>
              <a:rPr lang="sr-Cyrl-RS" sz="2800" dirty="0" smtClean="0"/>
              <a:t>8</a:t>
            </a:r>
            <a:r>
              <a:rPr lang="sr-Latn-RS" sz="2800" dirty="0" smtClean="0"/>
              <a:t>+</a:t>
            </a:r>
            <a:r>
              <a:rPr lang="sr-Cyrl-RS" sz="2800" dirty="0" smtClean="0"/>
              <a:t>2</a:t>
            </a:r>
            <a:r>
              <a:rPr lang="sr-Latn-RS" sz="2800" dirty="0" smtClean="0"/>
              <a:t>)+</a:t>
            </a:r>
            <a:r>
              <a:rPr lang="sr-Cyrl-RS" sz="2800" dirty="0" smtClean="0"/>
              <a:t>6</a:t>
            </a:r>
            <a:r>
              <a:rPr lang="sr-Latn-RS" sz="2800" dirty="0" smtClean="0"/>
              <a:t> = 10 + </a:t>
            </a:r>
            <a:r>
              <a:rPr lang="sr-Cyrl-RS" sz="2800" dirty="0" smtClean="0"/>
              <a:t>6</a:t>
            </a:r>
            <a:r>
              <a:rPr lang="sr-Latn-RS" sz="2800" dirty="0" smtClean="0"/>
              <a:t> =</a:t>
            </a:r>
            <a:r>
              <a:rPr lang="sr-Cyrl-RS" sz="2800" dirty="0" smtClean="0"/>
              <a:t> 16</a:t>
            </a:r>
            <a:endParaRPr lang="sr-Latn-R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092017" y="2964293"/>
            <a:ext cx="3252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/>
              <a:t>(</a:t>
            </a:r>
            <a:r>
              <a:rPr lang="sr-Cyrl-RS" sz="2800" dirty="0" smtClean="0"/>
              <a:t>9</a:t>
            </a:r>
            <a:r>
              <a:rPr lang="sr-Latn-RS" sz="2800" dirty="0" smtClean="0"/>
              <a:t>+</a:t>
            </a:r>
            <a:r>
              <a:rPr lang="sr-Cyrl-RS" sz="2800" dirty="0" smtClean="0"/>
              <a:t>1</a:t>
            </a:r>
            <a:r>
              <a:rPr lang="sr-Latn-RS" sz="2800" dirty="0" smtClean="0"/>
              <a:t>)+</a:t>
            </a:r>
            <a:r>
              <a:rPr lang="sr-Cyrl-RS" sz="2800" dirty="0" smtClean="0"/>
              <a:t>8</a:t>
            </a:r>
            <a:r>
              <a:rPr lang="sr-Latn-RS" sz="2800" dirty="0" smtClean="0"/>
              <a:t> = 10 + </a:t>
            </a:r>
            <a:r>
              <a:rPr lang="sr-Cyrl-RS" sz="2800" dirty="0" smtClean="0"/>
              <a:t>8</a:t>
            </a:r>
            <a:r>
              <a:rPr lang="sr-Latn-RS" sz="2800" dirty="0" smtClean="0"/>
              <a:t> =</a:t>
            </a:r>
            <a:r>
              <a:rPr lang="sr-Cyrl-RS" sz="2800" dirty="0" smtClean="0"/>
              <a:t> 18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36210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374" r="2344"/>
          <a:stretch/>
        </p:blipFill>
        <p:spPr>
          <a:xfrm>
            <a:off x="1979711" y="20935"/>
            <a:ext cx="4968553" cy="68370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361" y="20935"/>
            <a:ext cx="1944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/>
              <a:t>Уџбеник  страна  96.</a:t>
            </a:r>
            <a:endParaRPr lang="sr-Latn-RS" sz="1600" dirty="0"/>
          </a:p>
        </p:txBody>
      </p:sp>
    </p:spTree>
    <p:extLst>
      <p:ext uri="{BB962C8B-B14F-4D97-AF65-F5344CB8AC3E}">
        <p14:creationId xmlns:p14="http://schemas.microsoft.com/office/powerpoint/2010/main" val="185878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5825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" r="2344" b="34860"/>
          <a:stretch/>
        </p:blipFill>
        <p:spPr>
          <a:xfrm>
            <a:off x="1043608" y="0"/>
            <a:ext cx="7401374" cy="658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7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" r="2344" b="34860"/>
          <a:stretch/>
        </p:blipFill>
        <p:spPr>
          <a:xfrm>
            <a:off x="1043608" y="0"/>
            <a:ext cx="7401374" cy="65848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15816" y="475650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13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05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1719972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+ 1 = 10 </a:t>
            </a:r>
            <a:endParaRPr lang="sr-Latn-R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162683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171997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1.</a:t>
            </a:r>
            <a:endParaRPr lang="sr-Latn-R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332656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Препиши и нацртај.</a:t>
            </a:r>
            <a:endParaRPr lang="sr-Latn-R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727" y="545101"/>
            <a:ext cx="378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/>
              <a:t>Сабирање  преко  десетице</a:t>
            </a:r>
            <a:endParaRPr lang="sr-Latn-RS" sz="24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3131840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23. 3. 2020.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94985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" r="2344" b="34860"/>
          <a:stretch/>
        </p:blipFill>
        <p:spPr>
          <a:xfrm>
            <a:off x="1043608" y="0"/>
            <a:ext cx="7401374" cy="65848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15816" y="475650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13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594928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14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81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" r="2344" b="34860"/>
          <a:stretch/>
        </p:blipFill>
        <p:spPr>
          <a:xfrm>
            <a:off x="1043608" y="0"/>
            <a:ext cx="7401374" cy="65848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15816" y="475650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13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594928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14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36258" y="631861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4 3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2" y="595157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13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11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" r="2344" b="34860"/>
          <a:stretch/>
        </p:blipFill>
        <p:spPr>
          <a:xfrm>
            <a:off x="1043608" y="0"/>
            <a:ext cx="7401374" cy="65848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15816" y="475650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13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594928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14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36258" y="631861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4 3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2" y="595157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13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7338" y="6323557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3   6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20272" y="594928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16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71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5" t="65977" r="12626" b="4489"/>
          <a:stretch/>
        </p:blipFill>
        <p:spPr>
          <a:xfrm>
            <a:off x="31485" y="1268760"/>
            <a:ext cx="9021810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8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5" t="65977" r="12626" b="4489"/>
          <a:stretch/>
        </p:blipFill>
        <p:spPr>
          <a:xfrm>
            <a:off x="31485" y="1268760"/>
            <a:ext cx="9021810" cy="44644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86719" y="1628800"/>
            <a:ext cx="1021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1      11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06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5" t="65977" r="12626" b="4489"/>
          <a:stretch/>
        </p:blipFill>
        <p:spPr>
          <a:xfrm>
            <a:off x="31485" y="1268760"/>
            <a:ext cx="9021810" cy="44644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86719" y="1628800"/>
            <a:ext cx="1021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1      11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04325" y="2361927"/>
            <a:ext cx="3555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9      1       2     10     2      12      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1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5" t="65977" r="12626" b="4489"/>
          <a:stretch/>
        </p:blipFill>
        <p:spPr>
          <a:xfrm>
            <a:off x="31485" y="1268760"/>
            <a:ext cx="9021810" cy="44644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86719" y="1628800"/>
            <a:ext cx="1021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1      11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04325" y="2361927"/>
            <a:ext cx="3555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9      1       2     10     2      12      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8081" y="362462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4 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1365" y="3100898"/>
            <a:ext cx="3555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(6 + 4 ) + 4 = 10 + 4 = 14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45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5" t="65977" r="12626" b="4489"/>
          <a:stretch/>
        </p:blipFill>
        <p:spPr>
          <a:xfrm>
            <a:off x="31485" y="1268760"/>
            <a:ext cx="9021810" cy="44644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86719" y="1628800"/>
            <a:ext cx="1021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1      11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04325" y="2361927"/>
            <a:ext cx="3555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9      1       2     10     2      12      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8081" y="362462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4 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1365" y="3100898"/>
            <a:ext cx="3555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(6 + 4 ) + 4 = 10 + 4 = 14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8384" y="164405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12      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71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5" t="65977" r="12626" b="4489"/>
          <a:stretch/>
        </p:blipFill>
        <p:spPr>
          <a:xfrm>
            <a:off x="31485" y="1268760"/>
            <a:ext cx="9021810" cy="44644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86719" y="1628800"/>
            <a:ext cx="1021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1      11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04325" y="2361927"/>
            <a:ext cx="3555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9      1       2     10     2      12      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8081" y="362462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4 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1365" y="3100898"/>
            <a:ext cx="3555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(6 + 4 ) + 4 = 10 + 4 = 14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8384" y="164405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12      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33681" y="236192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18      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67139" y="278306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>
                <a:latin typeface="Arial" pitchFamily="34" charset="0"/>
                <a:cs typeface="Arial" pitchFamily="34" charset="0"/>
              </a:rPr>
              <a:t>8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53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5" t="65977" r="12626" b="4489"/>
          <a:stretch/>
        </p:blipFill>
        <p:spPr>
          <a:xfrm>
            <a:off x="31485" y="1268760"/>
            <a:ext cx="9021810" cy="44644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86719" y="1628800"/>
            <a:ext cx="1021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1      11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04325" y="2361927"/>
            <a:ext cx="3555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9      1       2     10     2      12      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8081" y="362462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4 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1365" y="3100898"/>
            <a:ext cx="3555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(6 + 4 ) + 4 = 10 + 4 = 14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8384" y="164405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12      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33681" y="236192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18      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67139" y="278306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>
                <a:latin typeface="Arial" pitchFamily="34" charset="0"/>
                <a:cs typeface="Arial" pitchFamily="34" charset="0"/>
              </a:rPr>
              <a:t>8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21697" y="3635420"/>
            <a:ext cx="8908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3     2      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00392" y="317862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12      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46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1719972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+ 1 = 10 </a:t>
            </a:r>
            <a:endParaRPr lang="sr-Latn-R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162683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2634407"/>
            <a:ext cx="1236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+ 2 = </a:t>
            </a:r>
            <a:endParaRPr lang="sr-Latn-R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55" t="16344" r="40556" b="71065"/>
          <a:stretch>
            <a:fillRect/>
          </a:stretch>
        </p:blipFill>
        <p:spPr bwMode="auto">
          <a:xfrm>
            <a:off x="4153903" y="2571981"/>
            <a:ext cx="1296144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5536" y="171997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1.</a:t>
            </a:r>
            <a:endParaRPr lang="sr-Latn-R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32656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Препиши и нацртај.</a:t>
            </a:r>
            <a:endParaRPr lang="sr-Latn-R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0727" y="545101"/>
            <a:ext cx="378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/>
              <a:t>Сабирање  преко  десетице</a:t>
            </a:r>
            <a:endParaRPr lang="sr-Latn-RS" sz="24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131840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23. 3. 2020.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53003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5" t="65977" r="12626" b="4489"/>
          <a:stretch/>
        </p:blipFill>
        <p:spPr>
          <a:xfrm>
            <a:off x="31485" y="1268760"/>
            <a:ext cx="9021810" cy="44644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86719" y="1628800"/>
            <a:ext cx="1021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1      11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04325" y="2361927"/>
            <a:ext cx="3555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9      1       2     10     2      12      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8081" y="362462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4 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1365" y="3100898"/>
            <a:ext cx="3555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(6 + 4 ) + 4 = 10 + 4 = 14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8384" y="164405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12      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33681" y="236192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18      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67139" y="278306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>
                <a:latin typeface="Arial" pitchFamily="34" charset="0"/>
                <a:cs typeface="Arial" pitchFamily="34" charset="0"/>
              </a:rPr>
              <a:t>8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21697" y="3635420"/>
            <a:ext cx="8908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3     2      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00392" y="317862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12      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80702" y="4869160"/>
            <a:ext cx="1963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8 + 4 = 12     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19672" y="5235915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Миличин  брат  има  12 година.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91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1719972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+ 1 = 10 </a:t>
            </a:r>
            <a:endParaRPr lang="sr-Latn-R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162683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2634407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+ 2 = 11 </a:t>
            </a:r>
            <a:endParaRPr lang="sr-Latn-RS" sz="2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251736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5508104" y="2634406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TextBox 9"/>
          <p:cNvSpPr txBox="1"/>
          <p:nvPr/>
        </p:nvSpPr>
        <p:spPr>
          <a:xfrm>
            <a:off x="395536" y="171997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1.</a:t>
            </a:r>
            <a:endParaRPr lang="sr-Latn-R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332656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Препиши и нацртај.</a:t>
            </a:r>
            <a:endParaRPr lang="sr-Latn-R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0727" y="545101"/>
            <a:ext cx="378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/>
              <a:t>Сабирање  преко  десетице</a:t>
            </a:r>
            <a:endParaRPr lang="sr-Latn-RS" sz="2400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3131840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23. 3. 2020.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53199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1719972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+ 1 = 10 </a:t>
            </a:r>
            <a:endParaRPr lang="sr-Latn-R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162683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2634407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+ 2 = 11 </a:t>
            </a:r>
            <a:endParaRPr lang="sr-Latn-RS" sz="2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251736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5508104" y="2634406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TextBox 9"/>
          <p:cNvSpPr txBox="1"/>
          <p:nvPr/>
        </p:nvSpPr>
        <p:spPr>
          <a:xfrm>
            <a:off x="395536" y="171997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1.</a:t>
            </a:r>
            <a:endParaRPr lang="sr-Latn-R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868144" y="2627919"/>
            <a:ext cx="2541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+ 2= (9+1)+1 =</a:t>
            </a:r>
            <a:endParaRPr lang="sr-Latn-R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332656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Препиши и нацртај.</a:t>
            </a:r>
            <a:endParaRPr lang="sr-Latn-R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0727" y="545101"/>
            <a:ext cx="378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/>
              <a:t>Сабирање  преко  десетице</a:t>
            </a:r>
            <a:endParaRPr lang="sr-Latn-RS" sz="2400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3131840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23. 3. 2020.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47107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1719972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+ 1 = 10 </a:t>
            </a:r>
            <a:endParaRPr lang="sr-Latn-R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162683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2634407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+ 2 = 11 </a:t>
            </a:r>
            <a:endParaRPr lang="sr-Latn-RS" sz="2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251736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5508104" y="2634406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TextBox 9"/>
          <p:cNvSpPr txBox="1"/>
          <p:nvPr/>
        </p:nvSpPr>
        <p:spPr>
          <a:xfrm>
            <a:off x="395536" y="171997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1.</a:t>
            </a:r>
            <a:endParaRPr lang="sr-Latn-R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868144" y="2627919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+ 2= (9+1)+1 = 11 </a:t>
            </a:r>
            <a:endParaRPr lang="sr-Latn-R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332656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Препиши и нацртај.</a:t>
            </a:r>
            <a:endParaRPr lang="sr-Latn-R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0727" y="545101"/>
            <a:ext cx="378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/>
              <a:t>Сабирање  преко  десетице</a:t>
            </a:r>
            <a:endParaRPr lang="sr-Latn-RS" sz="2400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3131840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23. 3. 2020.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98124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1719972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+ 1 = 10 </a:t>
            </a:r>
            <a:endParaRPr lang="sr-Latn-R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162683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2634407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+ 2 = 11 </a:t>
            </a:r>
            <a:endParaRPr lang="sr-Latn-RS" sz="2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0" t="15624" r="40416" b="71254"/>
          <a:stretch/>
        </p:blipFill>
        <p:spPr bwMode="auto">
          <a:xfrm>
            <a:off x="4167854" y="2517368"/>
            <a:ext cx="1282193" cy="6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5508104" y="2634406"/>
            <a:ext cx="144016" cy="14652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6"/>
          <p:cNvSpPr txBox="1"/>
          <p:nvPr/>
        </p:nvSpPr>
        <p:spPr>
          <a:xfrm>
            <a:off x="1835696" y="3645024"/>
            <a:ext cx="1154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+ 3 =</a:t>
            </a:r>
            <a:endParaRPr lang="sr-Latn-RS" sz="28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55" t="16344" r="40556" b="71065"/>
          <a:stretch>
            <a:fillRect/>
          </a:stretch>
        </p:blipFill>
        <p:spPr bwMode="auto">
          <a:xfrm>
            <a:off x="4160878" y="3645024"/>
            <a:ext cx="1296144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5536" y="171997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1.</a:t>
            </a:r>
            <a:endParaRPr lang="sr-Latn-R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868144" y="2627919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9 + 2= (9+1)+1 = 11 </a:t>
            </a:r>
            <a:endParaRPr lang="sr-Latn-R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23528" y="332656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Препиши и нацртај.</a:t>
            </a:r>
            <a:endParaRPr lang="sr-Latn-R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0727" y="545101"/>
            <a:ext cx="378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/>
              <a:t>Сабирање  преко  десетице</a:t>
            </a:r>
            <a:endParaRPr lang="sr-Latn-RS" sz="2400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3131840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23. 3. 2020.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428246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1517</Words>
  <Application>Microsoft Office PowerPoint</Application>
  <PresentationFormat>On-screen Show (4:3)</PresentationFormat>
  <Paragraphs>272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25</cp:revision>
  <dcterms:created xsi:type="dcterms:W3CDTF">2020-03-19T10:27:52Z</dcterms:created>
  <dcterms:modified xsi:type="dcterms:W3CDTF">2020-03-21T08:13:33Z</dcterms:modified>
</cp:coreProperties>
</file>